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332" r:id="rId2"/>
    <p:sldId id="450" r:id="rId3"/>
    <p:sldId id="430" r:id="rId4"/>
    <p:sldId id="428" r:id="rId5"/>
    <p:sldId id="451" r:id="rId6"/>
    <p:sldId id="431" r:id="rId7"/>
    <p:sldId id="432" r:id="rId8"/>
    <p:sldId id="433" r:id="rId9"/>
    <p:sldId id="434" r:id="rId10"/>
    <p:sldId id="446" r:id="rId11"/>
    <p:sldId id="435" r:id="rId12"/>
    <p:sldId id="436" r:id="rId13"/>
    <p:sldId id="443" r:id="rId14"/>
    <p:sldId id="452" r:id="rId15"/>
    <p:sldId id="438" r:id="rId16"/>
    <p:sldId id="439" r:id="rId17"/>
    <p:sldId id="449" r:id="rId18"/>
    <p:sldId id="440" r:id="rId19"/>
    <p:sldId id="444" r:id="rId2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660066"/>
    <a:srgbClr val="0033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585" autoAdjust="0"/>
  </p:normalViewPr>
  <p:slideViewPr>
    <p:cSldViewPr snapToGrid="0">
      <p:cViewPr varScale="1">
        <p:scale>
          <a:sx n="91" d="100"/>
          <a:sy n="91" d="100"/>
        </p:scale>
        <p:origin x="129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2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0EAFB-AF01-46D0-8027-B6D2B409D772}" type="doc">
      <dgm:prSet loTypeId="urn:microsoft.com/office/officeart/2005/8/layout/matrix1" loCatId="matrix" qsTypeId="urn:microsoft.com/office/officeart/2005/8/quickstyle/3d3" qsCatId="3D" csTypeId="urn:microsoft.com/office/officeart/2005/8/colors/accent3_1" csCatId="accent3" phldr="1"/>
      <dgm:spPr/>
      <dgm:t>
        <a:bodyPr/>
        <a:lstStyle/>
        <a:p>
          <a:endParaRPr lang="en-US"/>
        </a:p>
      </dgm:t>
    </dgm:pt>
    <dgm:pt modelId="{6CB3BE0C-2B06-4A4D-8150-CAE57E557615}">
      <dgm:prSet phldrT="[Text]"/>
      <dgm:spPr/>
      <dgm:t>
        <a:bodyPr/>
        <a:lstStyle/>
        <a:p>
          <a:r>
            <a:rPr lang="el-GR" b="1" dirty="0">
              <a:latin typeface="Verdana" panose="020B0604030504040204" pitchFamily="34" charset="0"/>
              <a:ea typeface="Verdana" panose="020B0604030504040204" pitchFamily="34" charset="0"/>
            </a:rPr>
            <a:t>ΠΡΙΜΟΔΟΤΗΣΗ</a:t>
          </a:r>
          <a:endParaRPr lang="en-US" b="1" dirty="0">
            <a:latin typeface="Verdana" panose="020B0604030504040204" pitchFamily="34" charset="0"/>
            <a:ea typeface="Verdana" panose="020B0604030504040204" pitchFamily="34" charset="0"/>
          </a:endParaRPr>
        </a:p>
      </dgm:t>
    </dgm:pt>
    <dgm:pt modelId="{7AE4329D-BE67-46C1-BEFE-AB073B6941C4}" type="parTrans" cxnId="{DA7FF3E0-3776-4857-A523-1E0FF54F4B6D}">
      <dgm:prSet/>
      <dgm:spPr/>
      <dgm:t>
        <a:bodyPr/>
        <a:lstStyle/>
        <a:p>
          <a:endParaRPr lang="en-US"/>
        </a:p>
      </dgm:t>
    </dgm:pt>
    <dgm:pt modelId="{DF3C6977-07C8-40E5-BA36-8BAB6072B6C9}" type="sibTrans" cxnId="{DA7FF3E0-3776-4857-A523-1E0FF54F4B6D}">
      <dgm:prSet/>
      <dgm:spPr/>
      <dgm:t>
        <a:bodyPr/>
        <a:lstStyle/>
        <a:p>
          <a:endParaRPr lang="en-US"/>
        </a:p>
      </dgm:t>
    </dgm:pt>
    <dgm:pt modelId="{8961051E-8591-4392-A154-65782323D4C5}">
      <dgm:prSet phldrT="[Text]"/>
      <dgm:spPr/>
      <dgm:t>
        <a:bodyPr/>
        <a:lstStyle/>
        <a:p>
          <a:r>
            <a:rPr lang="el-GR" b="1" dirty="0">
              <a:latin typeface="Verdana" panose="020B0604030504040204" pitchFamily="34" charset="0"/>
              <a:ea typeface="Verdana" panose="020B0604030504040204" pitchFamily="34" charset="0"/>
            </a:rPr>
            <a:t>Κανονισμοί, νομικό πλαίσιο</a:t>
          </a:r>
          <a:endParaRPr lang="en-US" b="1" dirty="0">
            <a:latin typeface="Verdana" panose="020B0604030504040204" pitchFamily="34" charset="0"/>
            <a:ea typeface="Verdana" panose="020B0604030504040204" pitchFamily="34" charset="0"/>
          </a:endParaRPr>
        </a:p>
      </dgm:t>
    </dgm:pt>
    <dgm:pt modelId="{B49D4A93-86F6-4489-B0CC-D46E01E14B95}" type="parTrans" cxnId="{3E437621-C1F0-4AA4-B6B6-07A5F98F52C6}">
      <dgm:prSet/>
      <dgm:spPr/>
      <dgm:t>
        <a:bodyPr/>
        <a:lstStyle/>
        <a:p>
          <a:endParaRPr lang="en-US"/>
        </a:p>
      </dgm:t>
    </dgm:pt>
    <dgm:pt modelId="{C97ABDFF-532E-40CD-8FA3-326FEACAF713}" type="sibTrans" cxnId="{3E437621-C1F0-4AA4-B6B6-07A5F98F52C6}">
      <dgm:prSet/>
      <dgm:spPr/>
      <dgm:t>
        <a:bodyPr/>
        <a:lstStyle/>
        <a:p>
          <a:endParaRPr lang="en-US"/>
        </a:p>
      </dgm:t>
    </dgm:pt>
    <dgm:pt modelId="{0DA3334E-AEC6-44E5-A24E-500FA2119616}">
      <dgm:prSet phldrT="[Text]"/>
      <dgm:spPr/>
      <dgm:t>
        <a:bodyPr/>
        <a:lstStyle/>
        <a:p>
          <a:r>
            <a:rPr lang="el-GR" b="1" dirty="0">
              <a:latin typeface="Verdana" panose="020B0604030504040204" pitchFamily="34" charset="0"/>
              <a:ea typeface="Verdana" panose="020B0604030504040204" pitchFamily="34" charset="0"/>
            </a:rPr>
            <a:t>Δικαιολογητικά</a:t>
          </a:r>
          <a:endParaRPr lang="en-US" b="1" dirty="0">
            <a:latin typeface="Verdana" panose="020B0604030504040204" pitchFamily="34" charset="0"/>
            <a:ea typeface="Verdana" panose="020B0604030504040204" pitchFamily="34" charset="0"/>
          </a:endParaRPr>
        </a:p>
      </dgm:t>
    </dgm:pt>
    <dgm:pt modelId="{98033E39-CF07-41B7-A667-3691EF4A0614}" type="parTrans" cxnId="{30674A7B-459A-4697-8208-F80CB0006392}">
      <dgm:prSet/>
      <dgm:spPr/>
      <dgm:t>
        <a:bodyPr/>
        <a:lstStyle/>
        <a:p>
          <a:endParaRPr lang="en-US"/>
        </a:p>
      </dgm:t>
    </dgm:pt>
    <dgm:pt modelId="{EA10486E-4008-47EA-A447-387501D8CD91}" type="sibTrans" cxnId="{30674A7B-459A-4697-8208-F80CB0006392}">
      <dgm:prSet/>
      <dgm:spPr/>
      <dgm:t>
        <a:bodyPr/>
        <a:lstStyle/>
        <a:p>
          <a:endParaRPr lang="en-US"/>
        </a:p>
      </dgm:t>
    </dgm:pt>
    <dgm:pt modelId="{226450A2-8443-40B0-AFF0-EA7546EF06F3}">
      <dgm:prSet phldrT="[Text]"/>
      <dgm:spPr/>
      <dgm:t>
        <a:bodyPr/>
        <a:lstStyle/>
        <a:p>
          <a:r>
            <a:rPr lang="el-GR" b="1" dirty="0">
              <a:latin typeface="Verdana" panose="020B0604030504040204" pitchFamily="34" charset="0"/>
              <a:ea typeface="Verdana" panose="020B0604030504040204" pitchFamily="34" charset="0"/>
            </a:rPr>
            <a:t>Χρονοδιάγραμμα</a:t>
          </a:r>
          <a:endParaRPr lang="en-US" b="1" dirty="0">
            <a:latin typeface="Verdana" panose="020B0604030504040204" pitchFamily="34" charset="0"/>
            <a:ea typeface="Verdana" panose="020B0604030504040204" pitchFamily="34" charset="0"/>
          </a:endParaRPr>
        </a:p>
      </dgm:t>
    </dgm:pt>
    <dgm:pt modelId="{45B01656-6D38-4DA8-BACF-5B824A6711F9}" type="parTrans" cxnId="{00FCC362-539A-473F-B507-52DB461A032C}">
      <dgm:prSet/>
      <dgm:spPr/>
      <dgm:t>
        <a:bodyPr/>
        <a:lstStyle/>
        <a:p>
          <a:endParaRPr lang="en-US"/>
        </a:p>
      </dgm:t>
    </dgm:pt>
    <dgm:pt modelId="{7A066F8B-1A9C-4957-A41B-C9FABC75E23A}" type="sibTrans" cxnId="{00FCC362-539A-473F-B507-52DB461A032C}">
      <dgm:prSet/>
      <dgm:spPr/>
      <dgm:t>
        <a:bodyPr/>
        <a:lstStyle/>
        <a:p>
          <a:endParaRPr lang="en-US"/>
        </a:p>
      </dgm:t>
    </dgm:pt>
    <dgm:pt modelId="{83BFC1FA-A47D-4D8F-9C6E-89AF2B81B019}">
      <dgm:prSet phldrT="[Text]"/>
      <dgm:spPr/>
      <dgm:t>
        <a:bodyPr/>
        <a:lstStyle/>
        <a:p>
          <a:r>
            <a:rPr lang="el-GR" b="1" dirty="0">
              <a:latin typeface="Verdana" panose="020B0604030504040204" pitchFamily="34" charset="0"/>
              <a:ea typeface="Verdana" panose="020B0604030504040204" pitchFamily="34" charset="0"/>
            </a:rPr>
            <a:t>Να το επιλέξω;</a:t>
          </a:r>
          <a:endParaRPr lang="en-US" b="1" dirty="0">
            <a:latin typeface="Verdana" panose="020B0604030504040204" pitchFamily="34" charset="0"/>
            <a:ea typeface="Verdana" panose="020B0604030504040204" pitchFamily="34" charset="0"/>
          </a:endParaRPr>
        </a:p>
      </dgm:t>
    </dgm:pt>
    <dgm:pt modelId="{F0BC2C0D-9292-4EA0-A7AB-716DAE656B86}" type="parTrans" cxnId="{7AAB23E8-5BCD-420A-9BDD-6D5C75594E43}">
      <dgm:prSet/>
      <dgm:spPr/>
      <dgm:t>
        <a:bodyPr/>
        <a:lstStyle/>
        <a:p>
          <a:endParaRPr lang="en-US"/>
        </a:p>
      </dgm:t>
    </dgm:pt>
    <dgm:pt modelId="{F823822F-1220-4D67-A5A3-2686E378A698}" type="sibTrans" cxnId="{7AAB23E8-5BCD-420A-9BDD-6D5C75594E43}">
      <dgm:prSet/>
      <dgm:spPr/>
      <dgm:t>
        <a:bodyPr/>
        <a:lstStyle/>
        <a:p>
          <a:endParaRPr lang="en-US"/>
        </a:p>
      </dgm:t>
    </dgm:pt>
    <dgm:pt modelId="{1C00662C-A5BC-4A59-97C1-632EA1DA3901}" type="pres">
      <dgm:prSet presAssocID="{9D00EAFB-AF01-46D0-8027-B6D2B409D772}" presName="diagram" presStyleCnt="0">
        <dgm:presLayoutVars>
          <dgm:chMax val="1"/>
          <dgm:dir/>
          <dgm:animLvl val="ctr"/>
          <dgm:resizeHandles val="exact"/>
        </dgm:presLayoutVars>
      </dgm:prSet>
      <dgm:spPr/>
    </dgm:pt>
    <dgm:pt modelId="{30874C6B-E254-4585-888B-743769EF3F37}" type="pres">
      <dgm:prSet presAssocID="{9D00EAFB-AF01-46D0-8027-B6D2B409D772}" presName="matrix" presStyleCnt="0"/>
      <dgm:spPr/>
    </dgm:pt>
    <dgm:pt modelId="{D0D58939-8A6A-4093-92B7-8E706DC3EBD9}" type="pres">
      <dgm:prSet presAssocID="{9D00EAFB-AF01-46D0-8027-B6D2B409D772}" presName="tile1" presStyleLbl="node1" presStyleIdx="0" presStyleCnt="4" custLinFactNeighborX="-1221" custLinFactNeighborY="0"/>
      <dgm:spPr/>
    </dgm:pt>
    <dgm:pt modelId="{8DD37FD9-C32B-47C9-85A2-0777B7A24DBB}" type="pres">
      <dgm:prSet presAssocID="{9D00EAFB-AF01-46D0-8027-B6D2B409D772}" presName="tile1text" presStyleLbl="node1" presStyleIdx="0" presStyleCnt="4">
        <dgm:presLayoutVars>
          <dgm:chMax val="0"/>
          <dgm:chPref val="0"/>
          <dgm:bulletEnabled val="1"/>
        </dgm:presLayoutVars>
      </dgm:prSet>
      <dgm:spPr/>
    </dgm:pt>
    <dgm:pt modelId="{27EB413C-B647-462B-B157-7595EEFBDFE3}" type="pres">
      <dgm:prSet presAssocID="{9D00EAFB-AF01-46D0-8027-B6D2B409D772}" presName="tile2" presStyleLbl="node1" presStyleIdx="1" presStyleCnt="4" custLinFactNeighborX="407"/>
      <dgm:spPr/>
    </dgm:pt>
    <dgm:pt modelId="{B4ACD5D2-A254-47F4-BD4F-EF785ECBD79E}" type="pres">
      <dgm:prSet presAssocID="{9D00EAFB-AF01-46D0-8027-B6D2B409D772}" presName="tile2text" presStyleLbl="node1" presStyleIdx="1" presStyleCnt="4">
        <dgm:presLayoutVars>
          <dgm:chMax val="0"/>
          <dgm:chPref val="0"/>
          <dgm:bulletEnabled val="1"/>
        </dgm:presLayoutVars>
      </dgm:prSet>
      <dgm:spPr/>
    </dgm:pt>
    <dgm:pt modelId="{02F0CD4C-DF68-4B64-A7F4-69CFE89C61F1}" type="pres">
      <dgm:prSet presAssocID="{9D00EAFB-AF01-46D0-8027-B6D2B409D772}" presName="tile3" presStyleLbl="node1" presStyleIdx="2" presStyleCnt="4" custLinFactNeighborX="-4735" custLinFactNeighborY="-1414"/>
      <dgm:spPr/>
    </dgm:pt>
    <dgm:pt modelId="{E4A9529A-9080-44E0-ACAE-5E3493660D2F}" type="pres">
      <dgm:prSet presAssocID="{9D00EAFB-AF01-46D0-8027-B6D2B409D772}" presName="tile3text" presStyleLbl="node1" presStyleIdx="2" presStyleCnt="4">
        <dgm:presLayoutVars>
          <dgm:chMax val="0"/>
          <dgm:chPref val="0"/>
          <dgm:bulletEnabled val="1"/>
        </dgm:presLayoutVars>
      </dgm:prSet>
      <dgm:spPr/>
    </dgm:pt>
    <dgm:pt modelId="{9C7F2C8A-6C13-4848-B17D-04DD35CB5F4F}" type="pres">
      <dgm:prSet presAssocID="{9D00EAFB-AF01-46D0-8027-B6D2B409D772}" presName="tile4" presStyleLbl="node1" presStyleIdx="3" presStyleCnt="4" custLinFactNeighborX="-450" custLinFactNeighborY="4235"/>
      <dgm:spPr/>
    </dgm:pt>
    <dgm:pt modelId="{AB8CB8E3-DCDE-4BC2-BC40-B284591D5C4A}" type="pres">
      <dgm:prSet presAssocID="{9D00EAFB-AF01-46D0-8027-B6D2B409D772}" presName="tile4text" presStyleLbl="node1" presStyleIdx="3" presStyleCnt="4">
        <dgm:presLayoutVars>
          <dgm:chMax val="0"/>
          <dgm:chPref val="0"/>
          <dgm:bulletEnabled val="1"/>
        </dgm:presLayoutVars>
      </dgm:prSet>
      <dgm:spPr/>
    </dgm:pt>
    <dgm:pt modelId="{CD5D4B45-0914-4696-8763-C9973776387D}" type="pres">
      <dgm:prSet presAssocID="{9D00EAFB-AF01-46D0-8027-B6D2B409D772}" presName="centerTile" presStyleLbl="fgShp" presStyleIdx="0" presStyleCnt="1" custScaleX="178629" custScaleY="151331" custLinFactNeighborX="-202" custLinFactNeighborY="3713">
        <dgm:presLayoutVars>
          <dgm:chMax val="0"/>
          <dgm:chPref val="0"/>
        </dgm:presLayoutVars>
      </dgm:prSet>
      <dgm:spPr/>
    </dgm:pt>
  </dgm:ptLst>
  <dgm:cxnLst>
    <dgm:cxn modelId="{A0F0591F-5DBD-481F-8614-E141B8FE1601}" type="presOf" srcId="{8961051E-8591-4392-A154-65782323D4C5}" destId="{D0D58939-8A6A-4093-92B7-8E706DC3EBD9}" srcOrd="0" destOrd="0" presId="urn:microsoft.com/office/officeart/2005/8/layout/matrix1"/>
    <dgm:cxn modelId="{3E437621-C1F0-4AA4-B6B6-07A5F98F52C6}" srcId="{6CB3BE0C-2B06-4A4D-8150-CAE57E557615}" destId="{8961051E-8591-4392-A154-65782323D4C5}" srcOrd="0" destOrd="0" parTransId="{B49D4A93-86F6-4489-B0CC-D46E01E14B95}" sibTransId="{C97ABDFF-532E-40CD-8FA3-326FEACAF713}"/>
    <dgm:cxn modelId="{9EB7632A-25A5-4C10-B6B5-7822423F49BE}" type="presOf" srcId="{226450A2-8443-40B0-AFF0-EA7546EF06F3}" destId="{E4A9529A-9080-44E0-ACAE-5E3493660D2F}" srcOrd="1" destOrd="0" presId="urn:microsoft.com/office/officeart/2005/8/layout/matrix1"/>
    <dgm:cxn modelId="{FB58EE2A-0B81-40D3-BC26-2E97B4A46D98}" type="presOf" srcId="{226450A2-8443-40B0-AFF0-EA7546EF06F3}" destId="{02F0CD4C-DF68-4B64-A7F4-69CFE89C61F1}" srcOrd="0" destOrd="0" presId="urn:microsoft.com/office/officeart/2005/8/layout/matrix1"/>
    <dgm:cxn modelId="{00FCC362-539A-473F-B507-52DB461A032C}" srcId="{6CB3BE0C-2B06-4A4D-8150-CAE57E557615}" destId="{226450A2-8443-40B0-AFF0-EA7546EF06F3}" srcOrd="2" destOrd="0" parTransId="{45B01656-6D38-4DA8-BACF-5B824A6711F9}" sibTransId="{7A066F8B-1A9C-4957-A41B-C9FABC75E23A}"/>
    <dgm:cxn modelId="{F5A99B47-04FF-4ED0-A3C4-E330E9717427}" type="presOf" srcId="{83BFC1FA-A47D-4D8F-9C6E-89AF2B81B019}" destId="{AB8CB8E3-DCDE-4BC2-BC40-B284591D5C4A}" srcOrd="1" destOrd="0" presId="urn:microsoft.com/office/officeart/2005/8/layout/matrix1"/>
    <dgm:cxn modelId="{30833D4A-E5E4-4D89-AB25-30160F3B2607}" type="presOf" srcId="{9D00EAFB-AF01-46D0-8027-B6D2B409D772}" destId="{1C00662C-A5BC-4A59-97C1-632EA1DA3901}" srcOrd="0" destOrd="0" presId="urn:microsoft.com/office/officeart/2005/8/layout/matrix1"/>
    <dgm:cxn modelId="{C71A0759-5D68-46EA-AB80-D82DF4392A56}" type="presOf" srcId="{8961051E-8591-4392-A154-65782323D4C5}" destId="{8DD37FD9-C32B-47C9-85A2-0777B7A24DBB}" srcOrd="1" destOrd="0" presId="urn:microsoft.com/office/officeart/2005/8/layout/matrix1"/>
    <dgm:cxn modelId="{FD56757A-F6F1-4AAD-BC3C-6D48988ED14B}" type="presOf" srcId="{0DA3334E-AEC6-44E5-A24E-500FA2119616}" destId="{B4ACD5D2-A254-47F4-BD4F-EF785ECBD79E}" srcOrd="1" destOrd="0" presId="urn:microsoft.com/office/officeart/2005/8/layout/matrix1"/>
    <dgm:cxn modelId="{30674A7B-459A-4697-8208-F80CB0006392}" srcId="{6CB3BE0C-2B06-4A4D-8150-CAE57E557615}" destId="{0DA3334E-AEC6-44E5-A24E-500FA2119616}" srcOrd="1" destOrd="0" parTransId="{98033E39-CF07-41B7-A667-3691EF4A0614}" sibTransId="{EA10486E-4008-47EA-A447-387501D8CD91}"/>
    <dgm:cxn modelId="{1D9EFB7D-3E45-4873-B1DF-047BAA59D463}" type="presOf" srcId="{83BFC1FA-A47D-4D8F-9C6E-89AF2B81B019}" destId="{9C7F2C8A-6C13-4848-B17D-04DD35CB5F4F}" srcOrd="0" destOrd="0" presId="urn:microsoft.com/office/officeart/2005/8/layout/matrix1"/>
    <dgm:cxn modelId="{4D33ACDF-CEB6-4381-8E83-807F6D8F6A7A}" type="presOf" srcId="{6CB3BE0C-2B06-4A4D-8150-CAE57E557615}" destId="{CD5D4B45-0914-4696-8763-C9973776387D}" srcOrd="0" destOrd="0" presId="urn:microsoft.com/office/officeart/2005/8/layout/matrix1"/>
    <dgm:cxn modelId="{DA7FF3E0-3776-4857-A523-1E0FF54F4B6D}" srcId="{9D00EAFB-AF01-46D0-8027-B6D2B409D772}" destId="{6CB3BE0C-2B06-4A4D-8150-CAE57E557615}" srcOrd="0" destOrd="0" parTransId="{7AE4329D-BE67-46C1-BEFE-AB073B6941C4}" sibTransId="{DF3C6977-07C8-40E5-BA36-8BAB6072B6C9}"/>
    <dgm:cxn modelId="{7AAB23E8-5BCD-420A-9BDD-6D5C75594E43}" srcId="{6CB3BE0C-2B06-4A4D-8150-CAE57E557615}" destId="{83BFC1FA-A47D-4D8F-9C6E-89AF2B81B019}" srcOrd="3" destOrd="0" parTransId="{F0BC2C0D-9292-4EA0-A7AB-716DAE656B86}" sibTransId="{F823822F-1220-4D67-A5A3-2686E378A698}"/>
    <dgm:cxn modelId="{073B18F8-19E8-4B6A-8474-36741407FCEB}" type="presOf" srcId="{0DA3334E-AEC6-44E5-A24E-500FA2119616}" destId="{27EB413C-B647-462B-B157-7595EEFBDFE3}" srcOrd="0" destOrd="0" presId="urn:microsoft.com/office/officeart/2005/8/layout/matrix1"/>
    <dgm:cxn modelId="{7A82DEA8-858A-4C2E-8C96-7BDEC7EAD50E}" type="presParOf" srcId="{1C00662C-A5BC-4A59-97C1-632EA1DA3901}" destId="{30874C6B-E254-4585-888B-743769EF3F37}" srcOrd="0" destOrd="0" presId="urn:microsoft.com/office/officeart/2005/8/layout/matrix1"/>
    <dgm:cxn modelId="{09877865-EB01-4F40-9460-74885513E952}" type="presParOf" srcId="{30874C6B-E254-4585-888B-743769EF3F37}" destId="{D0D58939-8A6A-4093-92B7-8E706DC3EBD9}" srcOrd="0" destOrd="0" presId="urn:microsoft.com/office/officeart/2005/8/layout/matrix1"/>
    <dgm:cxn modelId="{7D08D04B-81F6-4189-B19B-2ABD8510DB4B}" type="presParOf" srcId="{30874C6B-E254-4585-888B-743769EF3F37}" destId="{8DD37FD9-C32B-47C9-85A2-0777B7A24DBB}" srcOrd="1" destOrd="0" presId="urn:microsoft.com/office/officeart/2005/8/layout/matrix1"/>
    <dgm:cxn modelId="{DF242EA3-5CEC-4E0F-BD81-6A2A01341E74}" type="presParOf" srcId="{30874C6B-E254-4585-888B-743769EF3F37}" destId="{27EB413C-B647-462B-B157-7595EEFBDFE3}" srcOrd="2" destOrd="0" presId="urn:microsoft.com/office/officeart/2005/8/layout/matrix1"/>
    <dgm:cxn modelId="{618509B0-DBF4-49A4-9100-583DA64F24CE}" type="presParOf" srcId="{30874C6B-E254-4585-888B-743769EF3F37}" destId="{B4ACD5D2-A254-47F4-BD4F-EF785ECBD79E}" srcOrd="3" destOrd="0" presId="urn:microsoft.com/office/officeart/2005/8/layout/matrix1"/>
    <dgm:cxn modelId="{A4C4DEB1-724D-4E69-A1D8-8F13E0D26C6A}" type="presParOf" srcId="{30874C6B-E254-4585-888B-743769EF3F37}" destId="{02F0CD4C-DF68-4B64-A7F4-69CFE89C61F1}" srcOrd="4" destOrd="0" presId="urn:microsoft.com/office/officeart/2005/8/layout/matrix1"/>
    <dgm:cxn modelId="{50D3A7AF-6C9C-4B53-9C8E-B8FA01CF1E4E}" type="presParOf" srcId="{30874C6B-E254-4585-888B-743769EF3F37}" destId="{E4A9529A-9080-44E0-ACAE-5E3493660D2F}" srcOrd="5" destOrd="0" presId="urn:microsoft.com/office/officeart/2005/8/layout/matrix1"/>
    <dgm:cxn modelId="{8FA13607-EC45-422C-BA40-C929DF262B30}" type="presParOf" srcId="{30874C6B-E254-4585-888B-743769EF3F37}" destId="{9C7F2C8A-6C13-4848-B17D-04DD35CB5F4F}" srcOrd="6" destOrd="0" presId="urn:microsoft.com/office/officeart/2005/8/layout/matrix1"/>
    <dgm:cxn modelId="{61B95C10-B27D-4E56-AE23-7D1323AC4059}" type="presParOf" srcId="{30874C6B-E254-4585-888B-743769EF3F37}" destId="{AB8CB8E3-DCDE-4BC2-BC40-B284591D5C4A}" srcOrd="7" destOrd="0" presId="urn:microsoft.com/office/officeart/2005/8/layout/matrix1"/>
    <dgm:cxn modelId="{8CC66D5C-E2C2-4D36-87BE-3466E9BF73FF}" type="presParOf" srcId="{1C00662C-A5BC-4A59-97C1-632EA1DA3901}" destId="{CD5D4B45-0914-4696-8763-C9973776387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63B2D-5AE3-4B4C-B972-F43C2DB43576}" type="doc">
      <dgm:prSet loTypeId="urn:microsoft.com/office/officeart/2005/8/layout/hierarchy3" loCatId="relationship" qsTypeId="urn:microsoft.com/office/officeart/2005/8/quickstyle/3d1" qsCatId="3D" csTypeId="urn:microsoft.com/office/officeart/2005/8/colors/accent0_3" csCatId="mainScheme" phldr="1"/>
      <dgm:spPr/>
      <dgm:t>
        <a:bodyPr/>
        <a:lstStyle/>
        <a:p>
          <a:endParaRPr lang="en-US"/>
        </a:p>
      </dgm:t>
    </dgm:pt>
    <dgm:pt modelId="{C8602997-6A42-47D1-B873-4BE3F541F660}">
      <dgm:prSet phldrT="[Text]"/>
      <dgm:spPr/>
      <dgm:t>
        <a:bodyPr/>
        <a:lstStyle/>
        <a:p>
          <a:r>
            <a:rPr lang="el-GR" b="1" dirty="0">
              <a:latin typeface="Verdana" panose="020B0604030504040204" pitchFamily="34" charset="0"/>
              <a:ea typeface="Verdana" panose="020B0604030504040204" pitchFamily="34" charset="0"/>
            </a:rPr>
            <a:t>ΠΡΑΚΤΙΚΗ ΔΟΚΙΜΑΣΙΑ</a:t>
          </a:r>
          <a:endParaRPr lang="en-US" b="1" dirty="0">
            <a:latin typeface="Verdana" panose="020B0604030504040204" pitchFamily="34" charset="0"/>
            <a:ea typeface="Verdana" panose="020B0604030504040204" pitchFamily="34" charset="0"/>
          </a:endParaRPr>
        </a:p>
      </dgm:t>
    </dgm:pt>
    <dgm:pt modelId="{80D6FEFC-46EE-4DC6-9A8A-941C4AB62C9D}" type="parTrans" cxnId="{A77EF042-1CF3-4CFB-9B4F-F048A3E110B3}">
      <dgm:prSet/>
      <dgm:spPr/>
      <dgm:t>
        <a:bodyPr/>
        <a:lstStyle/>
        <a:p>
          <a:endParaRPr lang="en-US"/>
        </a:p>
      </dgm:t>
    </dgm:pt>
    <dgm:pt modelId="{A6647844-1BC2-48FD-87C9-53F2AD1C11CA}" type="sibTrans" cxnId="{A77EF042-1CF3-4CFB-9B4F-F048A3E110B3}">
      <dgm:prSet/>
      <dgm:spPr/>
      <dgm:t>
        <a:bodyPr/>
        <a:lstStyle/>
        <a:p>
          <a:endParaRPr lang="en-US"/>
        </a:p>
      </dgm:t>
    </dgm:pt>
    <dgm:pt modelId="{63124A2A-C223-49D0-9F33-72E6BB77A0EB}">
      <dgm:prSet phldrT="[Text]"/>
      <dgm:spPr/>
      <dgm:t>
        <a:bodyPr/>
        <a:lstStyle/>
        <a:p>
          <a:r>
            <a:rPr lang="el-GR" b="1" dirty="0">
              <a:latin typeface="Verdana" panose="020B0604030504040204" pitchFamily="34" charset="0"/>
              <a:ea typeface="Verdana" panose="020B0604030504040204" pitchFamily="34" charset="0"/>
            </a:rPr>
            <a:t>Ύλη</a:t>
          </a:r>
          <a:endParaRPr lang="en-US" b="1" dirty="0">
            <a:latin typeface="Verdana" panose="020B0604030504040204" pitchFamily="34" charset="0"/>
            <a:ea typeface="Verdana" panose="020B0604030504040204" pitchFamily="34" charset="0"/>
          </a:endParaRPr>
        </a:p>
      </dgm:t>
    </dgm:pt>
    <dgm:pt modelId="{62E2A02E-CCFB-44A6-87E8-366CF1E2BA2B}" type="parTrans" cxnId="{A7A7000C-0287-499A-898E-7962FEFEEABB}">
      <dgm:prSet/>
      <dgm:spPr/>
      <dgm:t>
        <a:bodyPr/>
        <a:lstStyle/>
        <a:p>
          <a:endParaRPr lang="en-US"/>
        </a:p>
      </dgm:t>
    </dgm:pt>
    <dgm:pt modelId="{E494F21F-C81F-4BD7-9A02-62A5FDED106F}" type="sibTrans" cxnId="{A7A7000C-0287-499A-898E-7962FEFEEABB}">
      <dgm:prSet/>
      <dgm:spPr/>
      <dgm:t>
        <a:bodyPr/>
        <a:lstStyle/>
        <a:p>
          <a:endParaRPr lang="en-US"/>
        </a:p>
      </dgm:t>
    </dgm:pt>
    <dgm:pt modelId="{F8D52D46-67F5-4382-9170-2C9DFF204938}">
      <dgm:prSet phldrT="[Text]"/>
      <dgm:spPr/>
      <dgm:t>
        <a:bodyPr/>
        <a:lstStyle/>
        <a:p>
          <a:r>
            <a:rPr lang="el-GR" b="1" dirty="0">
              <a:latin typeface="Verdana" panose="020B0604030504040204" pitchFamily="34" charset="0"/>
              <a:ea typeface="Verdana" panose="020B0604030504040204" pitchFamily="34" charset="0"/>
            </a:rPr>
            <a:t>Τρόπος αξιολόγησης</a:t>
          </a:r>
          <a:endParaRPr lang="en-US" b="1" dirty="0">
            <a:latin typeface="Verdana" panose="020B0604030504040204" pitchFamily="34" charset="0"/>
            <a:ea typeface="Verdana" panose="020B0604030504040204" pitchFamily="34" charset="0"/>
          </a:endParaRPr>
        </a:p>
      </dgm:t>
    </dgm:pt>
    <dgm:pt modelId="{F98455B4-D803-4310-B304-014E9FEF1793}" type="parTrans" cxnId="{4ADD4620-D25B-485F-863D-38E666D41CC9}">
      <dgm:prSet/>
      <dgm:spPr/>
      <dgm:t>
        <a:bodyPr/>
        <a:lstStyle/>
        <a:p>
          <a:endParaRPr lang="en-US"/>
        </a:p>
      </dgm:t>
    </dgm:pt>
    <dgm:pt modelId="{2EC75167-734D-4EF7-B3DD-703AA4AFC9E7}" type="sibTrans" cxnId="{4ADD4620-D25B-485F-863D-38E666D41CC9}">
      <dgm:prSet/>
      <dgm:spPr/>
      <dgm:t>
        <a:bodyPr/>
        <a:lstStyle/>
        <a:p>
          <a:endParaRPr lang="en-US"/>
        </a:p>
      </dgm:t>
    </dgm:pt>
    <dgm:pt modelId="{D6D8EB1D-80F8-455E-9986-ACA39C75EB77}">
      <dgm:prSet phldrT="[Text]"/>
      <dgm:spPr/>
      <dgm:t>
        <a:bodyPr/>
        <a:lstStyle/>
        <a:p>
          <a:r>
            <a:rPr lang="el-GR" b="1" dirty="0">
              <a:latin typeface="Verdana" panose="020B0604030504040204" pitchFamily="34" charset="0"/>
              <a:ea typeface="Verdana" panose="020B0604030504040204" pitchFamily="34" charset="0"/>
            </a:rPr>
            <a:t>Στατιστική επεξεργασία</a:t>
          </a:r>
          <a:endParaRPr lang="en-US" b="1" dirty="0">
            <a:latin typeface="Verdana" panose="020B0604030504040204" pitchFamily="34" charset="0"/>
            <a:ea typeface="Verdana" panose="020B0604030504040204" pitchFamily="34" charset="0"/>
          </a:endParaRPr>
        </a:p>
      </dgm:t>
    </dgm:pt>
    <dgm:pt modelId="{286744E1-BE01-43A4-82A9-7B359D9BEFF4}" type="parTrans" cxnId="{7D60570B-E181-4815-B6EA-14D2C3B9B81E}">
      <dgm:prSet/>
      <dgm:spPr/>
      <dgm:t>
        <a:bodyPr/>
        <a:lstStyle/>
        <a:p>
          <a:endParaRPr lang="en-US"/>
        </a:p>
      </dgm:t>
    </dgm:pt>
    <dgm:pt modelId="{5CF96082-4752-4313-9E3E-94B64C22F340}" type="sibTrans" cxnId="{7D60570B-E181-4815-B6EA-14D2C3B9B81E}">
      <dgm:prSet/>
      <dgm:spPr/>
      <dgm:t>
        <a:bodyPr/>
        <a:lstStyle/>
        <a:p>
          <a:endParaRPr lang="en-US"/>
        </a:p>
      </dgm:t>
    </dgm:pt>
    <dgm:pt modelId="{5E999738-CBB8-4A49-979D-38A10E3AEF48}" type="pres">
      <dgm:prSet presAssocID="{EE563B2D-5AE3-4B4C-B972-F43C2DB43576}" presName="diagram" presStyleCnt="0">
        <dgm:presLayoutVars>
          <dgm:chPref val="1"/>
          <dgm:dir/>
          <dgm:animOne val="branch"/>
          <dgm:animLvl val="lvl"/>
          <dgm:resizeHandles/>
        </dgm:presLayoutVars>
      </dgm:prSet>
      <dgm:spPr/>
    </dgm:pt>
    <dgm:pt modelId="{4F9DB71A-DDEF-492C-9307-31CAE6A293D1}" type="pres">
      <dgm:prSet presAssocID="{C8602997-6A42-47D1-B873-4BE3F541F660}" presName="root" presStyleCnt="0"/>
      <dgm:spPr/>
    </dgm:pt>
    <dgm:pt modelId="{A0C8EDAB-6A29-43A5-BE39-61C89B8B07FB}" type="pres">
      <dgm:prSet presAssocID="{C8602997-6A42-47D1-B873-4BE3F541F660}" presName="rootComposite" presStyleCnt="0"/>
      <dgm:spPr/>
    </dgm:pt>
    <dgm:pt modelId="{E0E2E79F-045F-4C64-A0AD-FF7A9B59E97D}" type="pres">
      <dgm:prSet presAssocID="{C8602997-6A42-47D1-B873-4BE3F541F660}" presName="rootText" presStyleLbl="node1" presStyleIdx="0" presStyleCnt="1" custScaleX="213523"/>
      <dgm:spPr/>
    </dgm:pt>
    <dgm:pt modelId="{C3B40458-01E2-42FF-BD23-EBDC873810EB}" type="pres">
      <dgm:prSet presAssocID="{C8602997-6A42-47D1-B873-4BE3F541F660}" presName="rootConnector" presStyleLbl="node1" presStyleIdx="0" presStyleCnt="1"/>
      <dgm:spPr/>
    </dgm:pt>
    <dgm:pt modelId="{B447AA27-CDF0-48F2-9E0B-543DDE7B4295}" type="pres">
      <dgm:prSet presAssocID="{C8602997-6A42-47D1-B873-4BE3F541F660}" presName="childShape" presStyleCnt="0"/>
      <dgm:spPr/>
    </dgm:pt>
    <dgm:pt modelId="{C0B6AAA7-B3CC-486B-8990-5EBB95A14F44}" type="pres">
      <dgm:prSet presAssocID="{62E2A02E-CCFB-44A6-87E8-366CF1E2BA2B}" presName="Name13" presStyleLbl="parChTrans1D2" presStyleIdx="0" presStyleCnt="3"/>
      <dgm:spPr/>
    </dgm:pt>
    <dgm:pt modelId="{7FE081A1-A49D-489B-B8DD-6AE40040BD0E}" type="pres">
      <dgm:prSet presAssocID="{63124A2A-C223-49D0-9F33-72E6BB77A0EB}" presName="childText" presStyleLbl="bgAcc1" presStyleIdx="0" presStyleCnt="3" custScaleX="166470">
        <dgm:presLayoutVars>
          <dgm:bulletEnabled val="1"/>
        </dgm:presLayoutVars>
      </dgm:prSet>
      <dgm:spPr/>
    </dgm:pt>
    <dgm:pt modelId="{15583391-E8C7-4B17-8013-340F3E20AB94}" type="pres">
      <dgm:prSet presAssocID="{F98455B4-D803-4310-B304-014E9FEF1793}" presName="Name13" presStyleLbl="parChTrans1D2" presStyleIdx="1" presStyleCnt="3"/>
      <dgm:spPr/>
    </dgm:pt>
    <dgm:pt modelId="{9FE140D9-E9AE-485D-803B-D1929BF11038}" type="pres">
      <dgm:prSet presAssocID="{F8D52D46-67F5-4382-9170-2C9DFF204938}" presName="childText" presStyleLbl="bgAcc1" presStyleIdx="1" presStyleCnt="3" custScaleX="163614">
        <dgm:presLayoutVars>
          <dgm:bulletEnabled val="1"/>
        </dgm:presLayoutVars>
      </dgm:prSet>
      <dgm:spPr/>
    </dgm:pt>
    <dgm:pt modelId="{718DEC69-747E-4B37-AF52-AAE51D109E26}" type="pres">
      <dgm:prSet presAssocID="{286744E1-BE01-43A4-82A9-7B359D9BEFF4}" presName="Name13" presStyleLbl="parChTrans1D2" presStyleIdx="2" presStyleCnt="3"/>
      <dgm:spPr/>
    </dgm:pt>
    <dgm:pt modelId="{D51F044B-10BA-4052-860E-9DAA1B4045EC}" type="pres">
      <dgm:prSet presAssocID="{D6D8EB1D-80F8-455E-9986-ACA39C75EB77}" presName="childText" presStyleLbl="bgAcc1" presStyleIdx="2" presStyleCnt="3" custScaleX="161444">
        <dgm:presLayoutVars>
          <dgm:bulletEnabled val="1"/>
        </dgm:presLayoutVars>
      </dgm:prSet>
      <dgm:spPr/>
    </dgm:pt>
  </dgm:ptLst>
  <dgm:cxnLst>
    <dgm:cxn modelId="{7D60570B-E181-4815-B6EA-14D2C3B9B81E}" srcId="{C8602997-6A42-47D1-B873-4BE3F541F660}" destId="{D6D8EB1D-80F8-455E-9986-ACA39C75EB77}" srcOrd="2" destOrd="0" parTransId="{286744E1-BE01-43A4-82A9-7B359D9BEFF4}" sibTransId="{5CF96082-4752-4313-9E3E-94B64C22F340}"/>
    <dgm:cxn modelId="{A7A7000C-0287-499A-898E-7962FEFEEABB}" srcId="{C8602997-6A42-47D1-B873-4BE3F541F660}" destId="{63124A2A-C223-49D0-9F33-72E6BB77A0EB}" srcOrd="0" destOrd="0" parTransId="{62E2A02E-CCFB-44A6-87E8-366CF1E2BA2B}" sibTransId="{E494F21F-C81F-4BD7-9A02-62A5FDED106F}"/>
    <dgm:cxn modelId="{B34B120F-D9A5-480D-9E8A-784117920B11}" type="presOf" srcId="{63124A2A-C223-49D0-9F33-72E6BB77A0EB}" destId="{7FE081A1-A49D-489B-B8DD-6AE40040BD0E}" srcOrd="0" destOrd="0" presId="urn:microsoft.com/office/officeart/2005/8/layout/hierarchy3"/>
    <dgm:cxn modelId="{4ADD4620-D25B-485F-863D-38E666D41CC9}" srcId="{C8602997-6A42-47D1-B873-4BE3F541F660}" destId="{F8D52D46-67F5-4382-9170-2C9DFF204938}" srcOrd="1" destOrd="0" parTransId="{F98455B4-D803-4310-B304-014E9FEF1793}" sibTransId="{2EC75167-734D-4EF7-B3DD-703AA4AFC9E7}"/>
    <dgm:cxn modelId="{A77EF042-1CF3-4CFB-9B4F-F048A3E110B3}" srcId="{EE563B2D-5AE3-4B4C-B972-F43C2DB43576}" destId="{C8602997-6A42-47D1-B873-4BE3F541F660}" srcOrd="0" destOrd="0" parTransId="{80D6FEFC-46EE-4DC6-9A8A-941C4AB62C9D}" sibTransId="{A6647844-1BC2-48FD-87C9-53F2AD1C11CA}"/>
    <dgm:cxn modelId="{63E5976B-44DE-455D-BF4D-A571E3060B50}" type="presOf" srcId="{C8602997-6A42-47D1-B873-4BE3F541F660}" destId="{E0E2E79F-045F-4C64-A0AD-FF7A9B59E97D}" srcOrd="0" destOrd="0" presId="urn:microsoft.com/office/officeart/2005/8/layout/hierarchy3"/>
    <dgm:cxn modelId="{3F0B2E4F-F4D8-4E03-9A8E-B4CB78B8E42A}" type="presOf" srcId="{F8D52D46-67F5-4382-9170-2C9DFF204938}" destId="{9FE140D9-E9AE-485D-803B-D1929BF11038}" srcOrd="0" destOrd="0" presId="urn:microsoft.com/office/officeart/2005/8/layout/hierarchy3"/>
    <dgm:cxn modelId="{EAF9DA59-D6F1-4906-AC79-C8C51B55CEE2}" type="presOf" srcId="{286744E1-BE01-43A4-82A9-7B359D9BEFF4}" destId="{718DEC69-747E-4B37-AF52-AAE51D109E26}" srcOrd="0" destOrd="0" presId="urn:microsoft.com/office/officeart/2005/8/layout/hierarchy3"/>
    <dgm:cxn modelId="{31A7B28A-5AEE-4052-9448-672C31A977AB}" type="presOf" srcId="{F98455B4-D803-4310-B304-014E9FEF1793}" destId="{15583391-E8C7-4B17-8013-340F3E20AB94}" srcOrd="0" destOrd="0" presId="urn:microsoft.com/office/officeart/2005/8/layout/hierarchy3"/>
    <dgm:cxn modelId="{6DCA46AE-9AE5-4C99-ADA2-574E1F72D466}" type="presOf" srcId="{D6D8EB1D-80F8-455E-9986-ACA39C75EB77}" destId="{D51F044B-10BA-4052-860E-9DAA1B4045EC}" srcOrd="0" destOrd="0" presId="urn:microsoft.com/office/officeart/2005/8/layout/hierarchy3"/>
    <dgm:cxn modelId="{229E5CB4-052A-406E-B9CC-49FF81D4A53B}" type="presOf" srcId="{EE563B2D-5AE3-4B4C-B972-F43C2DB43576}" destId="{5E999738-CBB8-4A49-979D-38A10E3AEF48}" srcOrd="0" destOrd="0" presId="urn:microsoft.com/office/officeart/2005/8/layout/hierarchy3"/>
    <dgm:cxn modelId="{002A19BE-95B8-4BDA-A889-3C6DAF5D1A93}" type="presOf" srcId="{C8602997-6A42-47D1-B873-4BE3F541F660}" destId="{C3B40458-01E2-42FF-BD23-EBDC873810EB}" srcOrd="1" destOrd="0" presId="urn:microsoft.com/office/officeart/2005/8/layout/hierarchy3"/>
    <dgm:cxn modelId="{B7F159C9-6E6A-4EF8-8F95-B370DA4D8370}" type="presOf" srcId="{62E2A02E-CCFB-44A6-87E8-366CF1E2BA2B}" destId="{C0B6AAA7-B3CC-486B-8990-5EBB95A14F44}" srcOrd="0" destOrd="0" presId="urn:microsoft.com/office/officeart/2005/8/layout/hierarchy3"/>
    <dgm:cxn modelId="{915B02BB-024C-4187-9E04-9E8227387C04}" type="presParOf" srcId="{5E999738-CBB8-4A49-979D-38A10E3AEF48}" destId="{4F9DB71A-DDEF-492C-9307-31CAE6A293D1}" srcOrd="0" destOrd="0" presId="urn:microsoft.com/office/officeart/2005/8/layout/hierarchy3"/>
    <dgm:cxn modelId="{848EEBE8-B23D-46BE-BC59-3BBEA52BD77E}" type="presParOf" srcId="{4F9DB71A-DDEF-492C-9307-31CAE6A293D1}" destId="{A0C8EDAB-6A29-43A5-BE39-61C89B8B07FB}" srcOrd="0" destOrd="0" presId="urn:microsoft.com/office/officeart/2005/8/layout/hierarchy3"/>
    <dgm:cxn modelId="{8ADC2C60-5EEA-4CCE-BCAE-DF2028AC2D97}" type="presParOf" srcId="{A0C8EDAB-6A29-43A5-BE39-61C89B8B07FB}" destId="{E0E2E79F-045F-4C64-A0AD-FF7A9B59E97D}" srcOrd="0" destOrd="0" presId="urn:microsoft.com/office/officeart/2005/8/layout/hierarchy3"/>
    <dgm:cxn modelId="{3F373E42-A4C7-4818-A9A3-96830D70C385}" type="presParOf" srcId="{A0C8EDAB-6A29-43A5-BE39-61C89B8B07FB}" destId="{C3B40458-01E2-42FF-BD23-EBDC873810EB}" srcOrd="1" destOrd="0" presId="urn:microsoft.com/office/officeart/2005/8/layout/hierarchy3"/>
    <dgm:cxn modelId="{C8FF6BE4-6A76-4649-A426-5270D59CE365}" type="presParOf" srcId="{4F9DB71A-DDEF-492C-9307-31CAE6A293D1}" destId="{B447AA27-CDF0-48F2-9E0B-543DDE7B4295}" srcOrd="1" destOrd="0" presId="urn:microsoft.com/office/officeart/2005/8/layout/hierarchy3"/>
    <dgm:cxn modelId="{471E203E-0E20-45FF-BEFB-407E3D222416}" type="presParOf" srcId="{B447AA27-CDF0-48F2-9E0B-543DDE7B4295}" destId="{C0B6AAA7-B3CC-486B-8990-5EBB95A14F44}" srcOrd="0" destOrd="0" presId="urn:microsoft.com/office/officeart/2005/8/layout/hierarchy3"/>
    <dgm:cxn modelId="{C09DEC28-B87D-496E-B293-DE04EFB6EAEC}" type="presParOf" srcId="{B447AA27-CDF0-48F2-9E0B-543DDE7B4295}" destId="{7FE081A1-A49D-489B-B8DD-6AE40040BD0E}" srcOrd="1" destOrd="0" presId="urn:microsoft.com/office/officeart/2005/8/layout/hierarchy3"/>
    <dgm:cxn modelId="{4C169D4B-86BD-41EA-9D69-C314F5AEBEB1}" type="presParOf" srcId="{B447AA27-CDF0-48F2-9E0B-543DDE7B4295}" destId="{15583391-E8C7-4B17-8013-340F3E20AB94}" srcOrd="2" destOrd="0" presId="urn:microsoft.com/office/officeart/2005/8/layout/hierarchy3"/>
    <dgm:cxn modelId="{87816B87-A123-4AA1-894B-2FBA01C15B08}" type="presParOf" srcId="{B447AA27-CDF0-48F2-9E0B-543DDE7B4295}" destId="{9FE140D9-E9AE-485D-803B-D1929BF11038}" srcOrd="3" destOrd="0" presId="urn:microsoft.com/office/officeart/2005/8/layout/hierarchy3"/>
    <dgm:cxn modelId="{15053D0E-DC6F-45BA-AF8B-AA39656A1EF6}" type="presParOf" srcId="{B447AA27-CDF0-48F2-9E0B-543DDE7B4295}" destId="{718DEC69-747E-4B37-AF52-AAE51D109E26}" srcOrd="4" destOrd="0" presId="urn:microsoft.com/office/officeart/2005/8/layout/hierarchy3"/>
    <dgm:cxn modelId="{BE928870-AB34-472C-805A-863D54AD85EE}" type="presParOf" srcId="{B447AA27-CDF0-48F2-9E0B-543DDE7B4295}" destId="{D51F044B-10BA-4052-860E-9DAA1B4045EC}"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8AB1F-A791-4DF7-ADB6-C0BB2CE357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56AAEA-9545-4C61-9552-CAB2ACED210D}">
      <dgm:prSet phldrT="[Text]"/>
      <dgm:spPr/>
      <dgm:t>
        <a:bodyPr/>
        <a:lstStyle/>
        <a:p>
          <a:r>
            <a:rPr lang="el-GR" dirty="0"/>
            <a:t>Ο βαθμός της </a:t>
          </a:r>
          <a:r>
            <a:rPr lang="el-GR" b="1" i="1" u="sng" dirty="0"/>
            <a:t>Πρακτικής Δοκιμασίας με Πριμοδότηση </a:t>
          </a:r>
          <a:r>
            <a:rPr lang="el-GR" dirty="0"/>
            <a:t>λαμβάνεται υπόψη σε όλα τα Πλαίσια Πρόσβασης για την Κύπρο καθώς επίσης και στον υπολογισμό Γενικού Βαθμού Πρόσβασης/Κατάταξης για τα ΑΕΙ της Ελλάδας. </a:t>
          </a:r>
          <a:endParaRPr lang="en-US" dirty="0"/>
        </a:p>
      </dgm:t>
    </dgm:pt>
    <dgm:pt modelId="{4413C686-F3CA-48FF-9B46-7CF504BE84CF}" type="parTrans" cxnId="{AA7A750E-54CF-4A2A-B0B4-DABF7CFF3E02}">
      <dgm:prSet/>
      <dgm:spPr/>
      <dgm:t>
        <a:bodyPr/>
        <a:lstStyle/>
        <a:p>
          <a:endParaRPr lang="en-US"/>
        </a:p>
      </dgm:t>
    </dgm:pt>
    <dgm:pt modelId="{B10780BB-A806-47D8-9DF3-FA39DA8D81FD}" type="sibTrans" cxnId="{AA7A750E-54CF-4A2A-B0B4-DABF7CFF3E02}">
      <dgm:prSet/>
      <dgm:spPr/>
      <dgm:t>
        <a:bodyPr/>
        <a:lstStyle/>
        <a:p>
          <a:endParaRPr lang="en-US"/>
        </a:p>
      </dgm:t>
    </dgm:pt>
    <dgm:pt modelId="{52235819-A719-4348-839A-CD86BC867FAE}">
      <dgm:prSet phldrT="[Text]" phldr="1" custT="1"/>
      <dgm:spPr/>
      <dgm:t>
        <a:bodyPr/>
        <a:lstStyle/>
        <a:p>
          <a:endParaRPr lang="en-US" sz="1100" dirty="0"/>
        </a:p>
      </dgm:t>
    </dgm:pt>
    <dgm:pt modelId="{32FDBBAD-43EF-4601-B931-EEAE59C6A696}" type="parTrans" cxnId="{3322FEB1-16CD-4084-BA5A-7010B95824C5}">
      <dgm:prSet/>
      <dgm:spPr/>
      <dgm:t>
        <a:bodyPr/>
        <a:lstStyle/>
        <a:p>
          <a:endParaRPr lang="en-US"/>
        </a:p>
      </dgm:t>
    </dgm:pt>
    <dgm:pt modelId="{EC5F77B6-215C-4245-BF6B-5E425D840BD6}" type="sibTrans" cxnId="{3322FEB1-16CD-4084-BA5A-7010B95824C5}">
      <dgm:prSet/>
      <dgm:spPr/>
      <dgm:t>
        <a:bodyPr/>
        <a:lstStyle/>
        <a:p>
          <a:endParaRPr lang="en-US"/>
        </a:p>
      </dgm:t>
    </dgm:pt>
    <dgm:pt modelId="{8B4D9F8D-D060-4FE1-962C-58834DA7C82D}">
      <dgm:prSet phldrT="[Text]"/>
      <dgm:spPr/>
      <dgm:t>
        <a:bodyPr/>
        <a:lstStyle/>
        <a:p>
          <a:endParaRPr lang="en-US" dirty="0"/>
        </a:p>
      </dgm:t>
    </dgm:pt>
    <dgm:pt modelId="{AAB17403-1591-40E1-8042-99A94EF8700C}" type="parTrans" cxnId="{FBE729E7-C8E8-4E4E-8581-C55500E30625}">
      <dgm:prSet/>
      <dgm:spPr/>
      <dgm:t>
        <a:bodyPr/>
        <a:lstStyle/>
        <a:p>
          <a:endParaRPr lang="en-US"/>
        </a:p>
      </dgm:t>
    </dgm:pt>
    <dgm:pt modelId="{BF360D07-A5AB-4724-B17A-D2211B35C5D4}" type="sibTrans" cxnId="{FBE729E7-C8E8-4E4E-8581-C55500E30625}">
      <dgm:prSet/>
      <dgm:spPr/>
      <dgm:t>
        <a:bodyPr/>
        <a:lstStyle/>
        <a:p>
          <a:endParaRPr lang="en-US"/>
        </a:p>
      </dgm:t>
    </dgm:pt>
    <dgm:pt modelId="{128AF472-D6D4-4FE0-BBB2-60D7A41BCB2F}">
      <dgm:prSet phldrT="[Text]"/>
      <dgm:spPr/>
      <dgm:t>
        <a:bodyPr/>
        <a:lstStyle/>
        <a:p>
          <a:r>
            <a:rPr lang="el-GR" dirty="0"/>
            <a:t>Ο βαθμός </a:t>
          </a:r>
          <a:r>
            <a:rPr lang="el-GR" b="1" i="1" u="sng" dirty="0"/>
            <a:t>Πρακτικής Δοκιμασίας για υποψηφίους ΣΕΦΑΑ/ΤΕΦΑΑ </a:t>
          </a:r>
          <a:r>
            <a:rPr lang="el-GR" dirty="0"/>
            <a:t>λαμβάνεται υπόψη στον Γενικό Βαθμό Πρόσβασης/Κατάταξης για τα ΑΕΙ της Ελλάδας. Δεν λαμβάνεται υπόψη για την Κύπρο.</a:t>
          </a:r>
          <a:endParaRPr lang="en-US" dirty="0"/>
        </a:p>
      </dgm:t>
    </dgm:pt>
    <dgm:pt modelId="{1AC02724-D113-4970-9062-F46CD3FCB054}" type="sibTrans" cxnId="{4E0B34C7-2C84-44AA-9144-1CB4C8D64F6C}">
      <dgm:prSet/>
      <dgm:spPr/>
      <dgm:t>
        <a:bodyPr/>
        <a:lstStyle/>
        <a:p>
          <a:endParaRPr lang="en-US"/>
        </a:p>
      </dgm:t>
    </dgm:pt>
    <dgm:pt modelId="{4F9A648E-E6F6-42EE-A8A0-733E4EE1B186}" type="parTrans" cxnId="{4E0B34C7-2C84-44AA-9144-1CB4C8D64F6C}">
      <dgm:prSet/>
      <dgm:spPr/>
      <dgm:t>
        <a:bodyPr/>
        <a:lstStyle/>
        <a:p>
          <a:endParaRPr lang="en-US"/>
        </a:p>
      </dgm:t>
    </dgm:pt>
    <dgm:pt modelId="{1CFDA126-2430-43A7-B9C6-A4C13ADE020D}" type="pres">
      <dgm:prSet presAssocID="{C608AB1F-A791-4DF7-ADB6-C0BB2CE35719}" presName="linear" presStyleCnt="0">
        <dgm:presLayoutVars>
          <dgm:animLvl val="lvl"/>
          <dgm:resizeHandles val="exact"/>
        </dgm:presLayoutVars>
      </dgm:prSet>
      <dgm:spPr/>
    </dgm:pt>
    <dgm:pt modelId="{C2771ED5-418E-49E8-87F5-5ED2ED72477C}" type="pres">
      <dgm:prSet presAssocID="{1156AAEA-9545-4C61-9552-CAB2ACED210D}" presName="parentText" presStyleLbl="node1" presStyleIdx="0" presStyleCnt="2" custLinFactY="-79294" custLinFactNeighborX="-27675" custLinFactNeighborY="-100000">
        <dgm:presLayoutVars>
          <dgm:chMax val="0"/>
          <dgm:bulletEnabled val="1"/>
        </dgm:presLayoutVars>
      </dgm:prSet>
      <dgm:spPr/>
    </dgm:pt>
    <dgm:pt modelId="{3D830A7B-EB47-47DC-87A6-FE868DC611B7}" type="pres">
      <dgm:prSet presAssocID="{1156AAEA-9545-4C61-9552-CAB2ACED210D}" presName="childText" presStyleLbl="revTx" presStyleIdx="0" presStyleCnt="2">
        <dgm:presLayoutVars>
          <dgm:bulletEnabled val="1"/>
        </dgm:presLayoutVars>
      </dgm:prSet>
      <dgm:spPr/>
    </dgm:pt>
    <dgm:pt modelId="{4BEAF066-49FB-4877-8298-2E0217BA0B69}" type="pres">
      <dgm:prSet presAssocID="{128AF472-D6D4-4FE0-BBB2-60D7A41BCB2F}" presName="parentText" presStyleLbl="node1" presStyleIdx="1" presStyleCnt="2" custLinFactNeighborY="-28861">
        <dgm:presLayoutVars>
          <dgm:chMax val="0"/>
          <dgm:bulletEnabled val="1"/>
        </dgm:presLayoutVars>
      </dgm:prSet>
      <dgm:spPr/>
    </dgm:pt>
    <dgm:pt modelId="{56DA5EED-CA1C-4F12-ACF8-EE07CE640B18}" type="pres">
      <dgm:prSet presAssocID="{128AF472-D6D4-4FE0-BBB2-60D7A41BCB2F}" presName="childText" presStyleLbl="revTx" presStyleIdx="1" presStyleCnt="2">
        <dgm:presLayoutVars>
          <dgm:bulletEnabled val="1"/>
        </dgm:presLayoutVars>
      </dgm:prSet>
      <dgm:spPr/>
    </dgm:pt>
  </dgm:ptLst>
  <dgm:cxnLst>
    <dgm:cxn modelId="{AA7A750E-54CF-4A2A-B0B4-DABF7CFF3E02}" srcId="{C608AB1F-A791-4DF7-ADB6-C0BB2CE35719}" destId="{1156AAEA-9545-4C61-9552-CAB2ACED210D}" srcOrd="0" destOrd="0" parTransId="{4413C686-F3CA-48FF-9B46-7CF504BE84CF}" sibTransId="{B10780BB-A806-47D8-9DF3-FA39DA8D81FD}"/>
    <dgm:cxn modelId="{5CC40E0F-21DA-44CC-A9B7-067EE6A41F74}" type="presOf" srcId="{8B4D9F8D-D060-4FE1-962C-58834DA7C82D}" destId="{56DA5EED-CA1C-4F12-ACF8-EE07CE640B18}" srcOrd="0" destOrd="0" presId="urn:microsoft.com/office/officeart/2005/8/layout/vList2"/>
    <dgm:cxn modelId="{01313958-68DF-4AE8-8029-39C47E82EC86}" type="presOf" srcId="{1156AAEA-9545-4C61-9552-CAB2ACED210D}" destId="{C2771ED5-418E-49E8-87F5-5ED2ED72477C}" srcOrd="0" destOrd="0" presId="urn:microsoft.com/office/officeart/2005/8/layout/vList2"/>
    <dgm:cxn modelId="{F7FEAA81-277D-4DF7-982E-87808C7CA68A}" type="presOf" srcId="{C608AB1F-A791-4DF7-ADB6-C0BB2CE35719}" destId="{1CFDA126-2430-43A7-B9C6-A4C13ADE020D}" srcOrd="0" destOrd="0" presId="urn:microsoft.com/office/officeart/2005/8/layout/vList2"/>
    <dgm:cxn modelId="{3322FEB1-16CD-4084-BA5A-7010B95824C5}" srcId="{1156AAEA-9545-4C61-9552-CAB2ACED210D}" destId="{52235819-A719-4348-839A-CD86BC867FAE}" srcOrd="0" destOrd="0" parTransId="{32FDBBAD-43EF-4601-B931-EEAE59C6A696}" sibTransId="{EC5F77B6-215C-4245-BF6B-5E425D840BD6}"/>
    <dgm:cxn modelId="{6557DCBF-8FC8-4538-A2B3-C44C83855E00}" type="presOf" srcId="{128AF472-D6D4-4FE0-BBB2-60D7A41BCB2F}" destId="{4BEAF066-49FB-4877-8298-2E0217BA0B69}" srcOrd="0" destOrd="0" presId="urn:microsoft.com/office/officeart/2005/8/layout/vList2"/>
    <dgm:cxn modelId="{4E0B34C7-2C84-44AA-9144-1CB4C8D64F6C}" srcId="{C608AB1F-A791-4DF7-ADB6-C0BB2CE35719}" destId="{128AF472-D6D4-4FE0-BBB2-60D7A41BCB2F}" srcOrd="1" destOrd="0" parTransId="{4F9A648E-E6F6-42EE-A8A0-733E4EE1B186}" sibTransId="{1AC02724-D113-4970-9062-F46CD3FCB054}"/>
    <dgm:cxn modelId="{DB066CD1-31FF-4A11-B512-658246DF6012}" type="presOf" srcId="{52235819-A719-4348-839A-CD86BC867FAE}" destId="{3D830A7B-EB47-47DC-87A6-FE868DC611B7}" srcOrd="0" destOrd="0" presId="urn:microsoft.com/office/officeart/2005/8/layout/vList2"/>
    <dgm:cxn modelId="{FBE729E7-C8E8-4E4E-8581-C55500E30625}" srcId="{128AF472-D6D4-4FE0-BBB2-60D7A41BCB2F}" destId="{8B4D9F8D-D060-4FE1-962C-58834DA7C82D}" srcOrd="0" destOrd="0" parTransId="{AAB17403-1591-40E1-8042-99A94EF8700C}" sibTransId="{BF360D07-A5AB-4724-B17A-D2211B35C5D4}"/>
    <dgm:cxn modelId="{9CA6419D-E58A-4919-9B04-6D219BE8600E}" type="presParOf" srcId="{1CFDA126-2430-43A7-B9C6-A4C13ADE020D}" destId="{C2771ED5-418E-49E8-87F5-5ED2ED72477C}" srcOrd="0" destOrd="0" presId="urn:microsoft.com/office/officeart/2005/8/layout/vList2"/>
    <dgm:cxn modelId="{869E8513-3A59-4010-8F95-A6007362A7F2}" type="presParOf" srcId="{1CFDA126-2430-43A7-B9C6-A4C13ADE020D}" destId="{3D830A7B-EB47-47DC-87A6-FE868DC611B7}" srcOrd="1" destOrd="0" presId="urn:microsoft.com/office/officeart/2005/8/layout/vList2"/>
    <dgm:cxn modelId="{53930071-EE74-42FC-9811-26ADB3435064}" type="presParOf" srcId="{1CFDA126-2430-43A7-B9C6-A4C13ADE020D}" destId="{4BEAF066-49FB-4877-8298-2E0217BA0B69}" srcOrd="2" destOrd="0" presId="urn:microsoft.com/office/officeart/2005/8/layout/vList2"/>
    <dgm:cxn modelId="{A383579D-E127-475B-A37A-013577A57F69}" type="presParOf" srcId="{1CFDA126-2430-43A7-B9C6-A4C13ADE020D}" destId="{56DA5EED-CA1C-4F12-ACF8-EE07CE640B1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58939-8A6A-4093-92B7-8E706DC3EBD9}">
      <dsp:nvSpPr>
        <dsp:cNvPr id="0" name=""/>
        <dsp:cNvSpPr/>
      </dsp:nvSpPr>
      <dsp:spPr>
        <a:xfrm rot="16200000">
          <a:off x="594332" y="-594332"/>
          <a:ext cx="2085475" cy="3274141"/>
        </a:xfrm>
        <a:prstGeom prst="round1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Κανονισμοί, νομικό πλαίσιο</a:t>
          </a:r>
          <a:endParaRPr lang="en-US" sz="2300" b="1" kern="1200" dirty="0">
            <a:latin typeface="Verdana" panose="020B0604030504040204" pitchFamily="34" charset="0"/>
            <a:ea typeface="Verdana" panose="020B0604030504040204" pitchFamily="34" charset="0"/>
          </a:endParaRPr>
        </a:p>
      </dsp:txBody>
      <dsp:txXfrm rot="5400000">
        <a:off x="0" y="0"/>
        <a:ext cx="3274141" cy="1564106"/>
      </dsp:txXfrm>
    </dsp:sp>
    <dsp:sp modelId="{27EB413C-B647-462B-B157-7595EEFBDFE3}">
      <dsp:nvSpPr>
        <dsp:cNvPr id="0" name=""/>
        <dsp:cNvSpPr/>
      </dsp:nvSpPr>
      <dsp:spPr>
        <a:xfrm>
          <a:off x="3274141" y="0"/>
          <a:ext cx="3274141" cy="2085475"/>
        </a:xfrm>
        <a:prstGeom prst="round1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Δικαιολογητικά</a:t>
          </a:r>
          <a:endParaRPr lang="en-US" sz="2300" b="1" kern="1200" dirty="0">
            <a:latin typeface="Verdana" panose="020B0604030504040204" pitchFamily="34" charset="0"/>
            <a:ea typeface="Verdana" panose="020B0604030504040204" pitchFamily="34" charset="0"/>
          </a:endParaRPr>
        </a:p>
      </dsp:txBody>
      <dsp:txXfrm>
        <a:off x="3274141" y="0"/>
        <a:ext cx="3274141" cy="1564106"/>
      </dsp:txXfrm>
    </dsp:sp>
    <dsp:sp modelId="{02F0CD4C-DF68-4B64-A7F4-69CFE89C61F1}">
      <dsp:nvSpPr>
        <dsp:cNvPr id="0" name=""/>
        <dsp:cNvSpPr/>
      </dsp:nvSpPr>
      <dsp:spPr>
        <a:xfrm rot="10800000">
          <a:off x="0" y="2055986"/>
          <a:ext cx="3274141" cy="2085475"/>
        </a:xfrm>
        <a:prstGeom prst="round1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Χρονοδιάγραμμα</a:t>
          </a:r>
          <a:endParaRPr lang="en-US" sz="2300" b="1" kern="1200" dirty="0">
            <a:latin typeface="Verdana" panose="020B0604030504040204" pitchFamily="34" charset="0"/>
            <a:ea typeface="Verdana" panose="020B0604030504040204" pitchFamily="34" charset="0"/>
          </a:endParaRPr>
        </a:p>
      </dsp:txBody>
      <dsp:txXfrm rot="10800000">
        <a:off x="0" y="2577355"/>
        <a:ext cx="3274141" cy="1564106"/>
      </dsp:txXfrm>
    </dsp:sp>
    <dsp:sp modelId="{9C7F2C8A-6C13-4848-B17D-04DD35CB5F4F}">
      <dsp:nvSpPr>
        <dsp:cNvPr id="0" name=""/>
        <dsp:cNvSpPr/>
      </dsp:nvSpPr>
      <dsp:spPr>
        <a:xfrm rot="5400000">
          <a:off x="3853740" y="1491142"/>
          <a:ext cx="2085475" cy="3274141"/>
        </a:xfrm>
        <a:prstGeom prst="round1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Να το επιλέξω;</a:t>
          </a:r>
          <a:endParaRPr lang="en-US" sz="2300" b="1" kern="1200" dirty="0">
            <a:latin typeface="Verdana" panose="020B0604030504040204" pitchFamily="34" charset="0"/>
            <a:ea typeface="Verdana" panose="020B0604030504040204" pitchFamily="34" charset="0"/>
          </a:endParaRPr>
        </a:p>
      </dsp:txBody>
      <dsp:txXfrm rot="-5400000">
        <a:off x="3259408" y="2606843"/>
        <a:ext cx="3274141" cy="1564106"/>
      </dsp:txXfrm>
    </dsp:sp>
    <dsp:sp modelId="{CD5D4B45-0914-4696-8763-C9973776387D}">
      <dsp:nvSpPr>
        <dsp:cNvPr id="0" name=""/>
        <dsp:cNvSpPr/>
      </dsp:nvSpPr>
      <dsp:spPr>
        <a:xfrm>
          <a:off x="1515603" y="1335199"/>
          <a:ext cx="3509139" cy="1577985"/>
        </a:xfrm>
        <a:prstGeom prst="round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ΠΡΙΜΟΔΟΤΗΣΗ</a:t>
          </a:r>
          <a:endParaRPr lang="en-US" sz="2300" b="1" kern="1200" dirty="0">
            <a:latin typeface="Verdana" panose="020B0604030504040204" pitchFamily="34" charset="0"/>
            <a:ea typeface="Verdana" panose="020B0604030504040204" pitchFamily="34" charset="0"/>
          </a:endParaRPr>
        </a:p>
      </dsp:txBody>
      <dsp:txXfrm>
        <a:off x="1592634" y="1412230"/>
        <a:ext cx="3355077" cy="1423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E79F-045F-4C64-A0AD-FF7A9B59E97D}">
      <dsp:nvSpPr>
        <dsp:cNvPr id="0" name=""/>
        <dsp:cNvSpPr/>
      </dsp:nvSpPr>
      <dsp:spPr>
        <a:xfrm>
          <a:off x="619434" y="2766"/>
          <a:ext cx="3628099" cy="849580"/>
        </a:xfrm>
        <a:prstGeom prst="roundRect">
          <a:avLst>
            <a:gd name="adj" fmla="val 10000"/>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l-GR" sz="2600" b="1" kern="1200" dirty="0">
              <a:latin typeface="Verdana" panose="020B0604030504040204" pitchFamily="34" charset="0"/>
              <a:ea typeface="Verdana" panose="020B0604030504040204" pitchFamily="34" charset="0"/>
            </a:rPr>
            <a:t>ΠΡΑΚΤΙΚΗ ΔΟΚΙΜΑΣΙΑ</a:t>
          </a:r>
          <a:endParaRPr lang="en-US" sz="2600" b="1" kern="1200" dirty="0">
            <a:latin typeface="Verdana" panose="020B0604030504040204" pitchFamily="34" charset="0"/>
            <a:ea typeface="Verdana" panose="020B0604030504040204" pitchFamily="34" charset="0"/>
          </a:endParaRPr>
        </a:p>
      </dsp:txBody>
      <dsp:txXfrm>
        <a:off x="644317" y="27649"/>
        <a:ext cx="3578333" cy="799814"/>
      </dsp:txXfrm>
    </dsp:sp>
    <dsp:sp modelId="{C0B6AAA7-B3CC-486B-8990-5EBB95A14F44}">
      <dsp:nvSpPr>
        <dsp:cNvPr id="0" name=""/>
        <dsp:cNvSpPr/>
      </dsp:nvSpPr>
      <dsp:spPr>
        <a:xfrm>
          <a:off x="982244" y="852346"/>
          <a:ext cx="362809" cy="637185"/>
        </a:xfrm>
        <a:custGeom>
          <a:avLst/>
          <a:gdLst/>
          <a:ahLst/>
          <a:cxnLst/>
          <a:rect l="0" t="0" r="0" b="0"/>
          <a:pathLst>
            <a:path>
              <a:moveTo>
                <a:pt x="0" y="0"/>
              </a:moveTo>
              <a:lnTo>
                <a:pt x="0" y="637185"/>
              </a:lnTo>
              <a:lnTo>
                <a:pt x="362809" y="637185"/>
              </a:lnTo>
            </a:path>
          </a:pathLst>
        </a:custGeom>
        <a:noFill/>
        <a:ln w="190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E081A1-A49D-489B-B8DD-6AE40040BD0E}">
      <dsp:nvSpPr>
        <dsp:cNvPr id="0" name=""/>
        <dsp:cNvSpPr/>
      </dsp:nvSpPr>
      <dsp:spPr>
        <a:xfrm>
          <a:off x="1345054" y="1064741"/>
          <a:ext cx="2262874" cy="849580"/>
        </a:xfrm>
        <a:prstGeom prst="roundRect">
          <a:avLst>
            <a:gd name="adj" fmla="val 10000"/>
          </a:avLst>
        </a:prstGeom>
        <a:solidFill>
          <a:schemeClr val="lt2">
            <a:alpha val="90000"/>
            <a:hueOff val="0"/>
            <a:satOff val="0"/>
            <a:lumOff val="0"/>
            <a:alphaOff val="0"/>
          </a:schemeClr>
        </a:solidFill>
        <a:ln w="10000" cap="flat" cmpd="sng" algn="ctr">
          <a:solidFill>
            <a:schemeClr val="dk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Ύλη</a:t>
          </a:r>
          <a:endParaRPr lang="en-US" sz="2300" b="1" kern="1200" dirty="0">
            <a:latin typeface="Verdana" panose="020B0604030504040204" pitchFamily="34" charset="0"/>
            <a:ea typeface="Verdana" panose="020B0604030504040204" pitchFamily="34" charset="0"/>
          </a:endParaRPr>
        </a:p>
      </dsp:txBody>
      <dsp:txXfrm>
        <a:off x="1369937" y="1089624"/>
        <a:ext cx="2213108" cy="799814"/>
      </dsp:txXfrm>
    </dsp:sp>
    <dsp:sp modelId="{15583391-E8C7-4B17-8013-340F3E20AB94}">
      <dsp:nvSpPr>
        <dsp:cNvPr id="0" name=""/>
        <dsp:cNvSpPr/>
      </dsp:nvSpPr>
      <dsp:spPr>
        <a:xfrm>
          <a:off x="982244" y="852346"/>
          <a:ext cx="362809" cy="1699161"/>
        </a:xfrm>
        <a:custGeom>
          <a:avLst/>
          <a:gdLst/>
          <a:ahLst/>
          <a:cxnLst/>
          <a:rect l="0" t="0" r="0" b="0"/>
          <a:pathLst>
            <a:path>
              <a:moveTo>
                <a:pt x="0" y="0"/>
              </a:moveTo>
              <a:lnTo>
                <a:pt x="0" y="1699161"/>
              </a:lnTo>
              <a:lnTo>
                <a:pt x="362809" y="1699161"/>
              </a:lnTo>
            </a:path>
          </a:pathLst>
        </a:custGeom>
        <a:noFill/>
        <a:ln w="190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E140D9-E9AE-485D-803B-D1929BF11038}">
      <dsp:nvSpPr>
        <dsp:cNvPr id="0" name=""/>
        <dsp:cNvSpPr/>
      </dsp:nvSpPr>
      <dsp:spPr>
        <a:xfrm>
          <a:off x="1345054" y="2126717"/>
          <a:ext cx="2224052" cy="849580"/>
        </a:xfrm>
        <a:prstGeom prst="roundRect">
          <a:avLst>
            <a:gd name="adj" fmla="val 10000"/>
          </a:avLst>
        </a:prstGeom>
        <a:solidFill>
          <a:schemeClr val="lt2">
            <a:alpha val="90000"/>
            <a:hueOff val="0"/>
            <a:satOff val="0"/>
            <a:lumOff val="0"/>
            <a:alphaOff val="0"/>
          </a:schemeClr>
        </a:solidFill>
        <a:ln w="10000" cap="flat" cmpd="sng" algn="ctr">
          <a:solidFill>
            <a:schemeClr val="dk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Τρόπος αξιολόγησης</a:t>
          </a:r>
          <a:endParaRPr lang="en-US" sz="2300" b="1" kern="1200" dirty="0">
            <a:latin typeface="Verdana" panose="020B0604030504040204" pitchFamily="34" charset="0"/>
            <a:ea typeface="Verdana" panose="020B0604030504040204" pitchFamily="34" charset="0"/>
          </a:endParaRPr>
        </a:p>
      </dsp:txBody>
      <dsp:txXfrm>
        <a:off x="1369937" y="2151600"/>
        <a:ext cx="2174286" cy="799814"/>
      </dsp:txXfrm>
    </dsp:sp>
    <dsp:sp modelId="{718DEC69-747E-4B37-AF52-AAE51D109E26}">
      <dsp:nvSpPr>
        <dsp:cNvPr id="0" name=""/>
        <dsp:cNvSpPr/>
      </dsp:nvSpPr>
      <dsp:spPr>
        <a:xfrm>
          <a:off x="982244" y="852346"/>
          <a:ext cx="362809" cy="2761136"/>
        </a:xfrm>
        <a:custGeom>
          <a:avLst/>
          <a:gdLst/>
          <a:ahLst/>
          <a:cxnLst/>
          <a:rect l="0" t="0" r="0" b="0"/>
          <a:pathLst>
            <a:path>
              <a:moveTo>
                <a:pt x="0" y="0"/>
              </a:moveTo>
              <a:lnTo>
                <a:pt x="0" y="2761136"/>
              </a:lnTo>
              <a:lnTo>
                <a:pt x="362809" y="2761136"/>
              </a:lnTo>
            </a:path>
          </a:pathLst>
        </a:custGeom>
        <a:noFill/>
        <a:ln w="190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F044B-10BA-4052-860E-9DAA1B4045EC}">
      <dsp:nvSpPr>
        <dsp:cNvPr id="0" name=""/>
        <dsp:cNvSpPr/>
      </dsp:nvSpPr>
      <dsp:spPr>
        <a:xfrm>
          <a:off x="1345054" y="3188693"/>
          <a:ext cx="2194555" cy="849580"/>
        </a:xfrm>
        <a:prstGeom prst="roundRect">
          <a:avLst>
            <a:gd name="adj" fmla="val 10000"/>
          </a:avLst>
        </a:prstGeom>
        <a:solidFill>
          <a:schemeClr val="lt2">
            <a:alpha val="90000"/>
            <a:hueOff val="0"/>
            <a:satOff val="0"/>
            <a:lumOff val="0"/>
            <a:alphaOff val="0"/>
          </a:schemeClr>
        </a:solidFill>
        <a:ln w="10000" cap="flat" cmpd="sng" algn="ctr">
          <a:solidFill>
            <a:schemeClr val="dk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Verdana" panose="020B0604030504040204" pitchFamily="34" charset="0"/>
              <a:ea typeface="Verdana" panose="020B0604030504040204" pitchFamily="34" charset="0"/>
            </a:rPr>
            <a:t>Στατιστική επεξεργασία</a:t>
          </a:r>
          <a:endParaRPr lang="en-US" sz="2300" b="1" kern="1200" dirty="0">
            <a:latin typeface="Verdana" panose="020B0604030504040204" pitchFamily="34" charset="0"/>
            <a:ea typeface="Verdana" panose="020B0604030504040204" pitchFamily="34" charset="0"/>
          </a:endParaRPr>
        </a:p>
      </dsp:txBody>
      <dsp:txXfrm>
        <a:off x="1369937" y="3213576"/>
        <a:ext cx="2144789" cy="799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71ED5-418E-49E8-87F5-5ED2ED72477C}">
      <dsp:nvSpPr>
        <dsp:cNvPr id="0" name=""/>
        <dsp:cNvSpPr/>
      </dsp:nvSpPr>
      <dsp:spPr>
        <a:xfrm>
          <a:off x="0" y="0"/>
          <a:ext cx="8128000" cy="18556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Ο βαθμός της </a:t>
          </a:r>
          <a:r>
            <a:rPr lang="el-GR" sz="2600" b="1" i="1" u="sng" kern="1200" dirty="0"/>
            <a:t>Πρακτικής Δοκιμασίας με Πριμοδότηση </a:t>
          </a:r>
          <a:r>
            <a:rPr lang="el-GR" sz="2600" kern="1200" dirty="0"/>
            <a:t>λαμβάνεται υπόψη σε όλα τα Πλαίσια Πρόσβασης για την Κύπρο καθώς επίσης και στον υπολογισμό Γενικού Βαθμού Πρόσβασης/Κατάταξης για τα ΑΕΙ της Ελλάδας. </a:t>
          </a:r>
          <a:endParaRPr lang="en-US" sz="2600" kern="1200" dirty="0"/>
        </a:p>
      </dsp:txBody>
      <dsp:txXfrm>
        <a:off x="90584" y="90584"/>
        <a:ext cx="7946832" cy="1674452"/>
      </dsp:txXfrm>
    </dsp:sp>
    <dsp:sp modelId="{3D830A7B-EB47-47DC-87A6-FE868DC611B7}">
      <dsp:nvSpPr>
        <dsp:cNvPr id="0" name=""/>
        <dsp:cNvSpPr/>
      </dsp:nvSpPr>
      <dsp:spPr>
        <a:xfrm>
          <a:off x="0" y="2278773"/>
          <a:ext cx="81280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en-US" sz="1100" kern="1200" dirty="0"/>
        </a:p>
      </dsp:txBody>
      <dsp:txXfrm>
        <a:off x="0" y="2278773"/>
        <a:ext cx="8128000" cy="430560"/>
      </dsp:txXfrm>
    </dsp:sp>
    <dsp:sp modelId="{4BEAF066-49FB-4877-8298-2E0217BA0B69}">
      <dsp:nvSpPr>
        <dsp:cNvPr id="0" name=""/>
        <dsp:cNvSpPr/>
      </dsp:nvSpPr>
      <dsp:spPr>
        <a:xfrm>
          <a:off x="0" y="2585069"/>
          <a:ext cx="8128000" cy="18556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Ο βαθμός </a:t>
          </a:r>
          <a:r>
            <a:rPr lang="el-GR" sz="2600" b="1" i="1" u="sng" kern="1200" dirty="0"/>
            <a:t>Πρακτικής Δοκιμασίας για υποψηφίους ΣΕΦΑΑ/ΤΕΦΑΑ </a:t>
          </a:r>
          <a:r>
            <a:rPr lang="el-GR" sz="2600" kern="1200" dirty="0"/>
            <a:t>λαμβάνεται υπόψη στον Γενικό Βαθμό Πρόσβασης/Κατάταξης για τα ΑΕΙ της Ελλάδας. Δεν λαμβάνεται υπόψη για την Κύπρο.</a:t>
          </a:r>
          <a:endParaRPr lang="en-US" sz="2600" kern="1200" dirty="0"/>
        </a:p>
      </dsp:txBody>
      <dsp:txXfrm>
        <a:off x="90584" y="2675653"/>
        <a:ext cx="7946832" cy="1674452"/>
      </dsp:txXfrm>
    </dsp:sp>
    <dsp:sp modelId="{56DA5EED-CA1C-4F12-ACF8-EE07CE640B18}">
      <dsp:nvSpPr>
        <dsp:cNvPr id="0" name=""/>
        <dsp:cNvSpPr/>
      </dsp:nvSpPr>
      <dsp:spPr>
        <a:xfrm>
          <a:off x="0" y="4564953"/>
          <a:ext cx="81280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4564953"/>
        <a:ext cx="8128000"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66215"/>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sz="quarter" idx="1"/>
          </p:nvPr>
        </p:nvSpPr>
        <p:spPr>
          <a:xfrm>
            <a:off x="3883853" y="0"/>
            <a:ext cx="2972547" cy="466215"/>
          </a:xfrm>
          <a:prstGeom prst="rect">
            <a:avLst/>
          </a:prstGeom>
        </p:spPr>
        <p:txBody>
          <a:bodyPr vert="horz" lIns="91429" tIns="45715" rIns="91429" bIns="45715" rtlCol="0"/>
          <a:lstStyle>
            <a:lvl1pPr algn="r">
              <a:defRPr sz="1200"/>
            </a:lvl1pPr>
          </a:lstStyle>
          <a:p>
            <a:fld id="{DD85B747-F976-46CD-8225-212CC82FB9C4}" type="datetimeFigureOut">
              <a:rPr lang="en-US" smtClean="0"/>
              <a:t>3/7/2025</a:t>
            </a:fld>
            <a:endParaRPr lang="en-US" dirty="0"/>
          </a:p>
        </p:txBody>
      </p:sp>
      <p:sp>
        <p:nvSpPr>
          <p:cNvPr id="4" name="Footer Placeholder 3"/>
          <p:cNvSpPr>
            <a:spLocks noGrp="1"/>
          </p:cNvSpPr>
          <p:nvPr>
            <p:ph type="ftr" sz="quarter" idx="2"/>
          </p:nvPr>
        </p:nvSpPr>
        <p:spPr>
          <a:xfrm>
            <a:off x="0" y="8847648"/>
            <a:ext cx="2972547" cy="466215"/>
          </a:xfrm>
          <a:prstGeom prst="rect">
            <a:avLst/>
          </a:prstGeom>
        </p:spPr>
        <p:txBody>
          <a:bodyPr vert="horz" lIns="91429" tIns="45715" rIns="91429"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3853" y="8847648"/>
            <a:ext cx="2972547" cy="466215"/>
          </a:xfrm>
          <a:prstGeom prst="rect">
            <a:avLst/>
          </a:prstGeom>
        </p:spPr>
        <p:txBody>
          <a:bodyPr vert="horz" lIns="91429" tIns="45715" rIns="91429" bIns="45715" rtlCol="0" anchor="b"/>
          <a:lstStyle>
            <a:lvl1pPr algn="r">
              <a:defRPr sz="1200"/>
            </a:lvl1pPr>
          </a:lstStyle>
          <a:p>
            <a:fld id="{806D5306-4E39-414C-BEDF-66B8BDEED363}" type="slidenum">
              <a:rPr lang="en-US" smtClean="0"/>
              <a:t>‹#›</a:t>
            </a:fld>
            <a:endParaRPr lang="en-US" dirty="0"/>
          </a:p>
        </p:txBody>
      </p:sp>
    </p:spTree>
    <p:extLst>
      <p:ext uri="{BB962C8B-B14F-4D97-AF65-F5344CB8AC3E}">
        <p14:creationId xmlns:p14="http://schemas.microsoft.com/office/powerpoint/2010/main" val="381073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29" tIns="45715" rIns="91429" bIns="45715" rtlCol="0"/>
          <a:lstStyle>
            <a:lvl1pPr algn="l">
              <a:defRPr sz="1200"/>
            </a:lvl1pPr>
          </a:lstStyle>
          <a:p>
            <a:endParaRPr lang="en-GB" dirty="0"/>
          </a:p>
        </p:txBody>
      </p:sp>
      <p:sp>
        <p:nvSpPr>
          <p:cNvPr id="3" name="Date Placeholder 2"/>
          <p:cNvSpPr>
            <a:spLocks noGrp="1"/>
          </p:cNvSpPr>
          <p:nvPr>
            <p:ph type="dt" idx="1"/>
          </p:nvPr>
        </p:nvSpPr>
        <p:spPr>
          <a:xfrm>
            <a:off x="3884615" y="0"/>
            <a:ext cx="2971800" cy="467311"/>
          </a:xfrm>
          <a:prstGeom prst="rect">
            <a:avLst/>
          </a:prstGeom>
        </p:spPr>
        <p:txBody>
          <a:bodyPr vert="horz" lIns="91429" tIns="45715" rIns="91429" bIns="45715" rtlCol="0"/>
          <a:lstStyle>
            <a:lvl1pPr algn="r">
              <a:defRPr sz="1200"/>
            </a:lvl1pPr>
          </a:lstStyle>
          <a:p>
            <a:fld id="{5ED475C4-99E0-49C9-B489-3E2C2BBD1C74}" type="datetimeFigureOut">
              <a:rPr lang="en-GB" smtClean="0"/>
              <a:t>07/03/2025</a:t>
            </a:fld>
            <a:endParaRPr lang="en-GB" dirty="0"/>
          </a:p>
        </p:txBody>
      </p:sp>
      <p:sp>
        <p:nvSpPr>
          <p:cNvPr id="4" name="Slide Image Placeholder 3"/>
          <p:cNvSpPr>
            <a:spLocks noGrp="1" noRot="1" noChangeAspect="1"/>
          </p:cNvSpPr>
          <p:nvPr>
            <p:ph type="sldImg" idx="2"/>
          </p:nvPr>
        </p:nvSpPr>
        <p:spPr>
          <a:xfrm>
            <a:off x="636588" y="1165225"/>
            <a:ext cx="5584825" cy="3141663"/>
          </a:xfrm>
          <a:prstGeom prst="rect">
            <a:avLst/>
          </a:prstGeom>
          <a:noFill/>
          <a:ln w="12700">
            <a:solidFill>
              <a:prstClr val="black"/>
            </a:solidFill>
          </a:ln>
        </p:spPr>
        <p:txBody>
          <a:bodyPr vert="horz" lIns="91429" tIns="45715" rIns="91429" bIns="45715" rtlCol="0" anchor="ctr"/>
          <a:lstStyle/>
          <a:p>
            <a:endParaRPr lang="en-GB" dirty="0"/>
          </a:p>
        </p:txBody>
      </p:sp>
      <p:sp>
        <p:nvSpPr>
          <p:cNvPr id="5" name="Notes Placeholder 4"/>
          <p:cNvSpPr>
            <a:spLocks noGrp="1"/>
          </p:cNvSpPr>
          <p:nvPr>
            <p:ph type="body" sz="quarter" idx="3"/>
          </p:nvPr>
        </p:nvSpPr>
        <p:spPr>
          <a:xfrm>
            <a:off x="685801" y="4482297"/>
            <a:ext cx="5486400" cy="3667334"/>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6555"/>
            <a:ext cx="2971800" cy="467310"/>
          </a:xfrm>
          <a:prstGeom prst="rect">
            <a:avLst/>
          </a:prstGeom>
        </p:spPr>
        <p:txBody>
          <a:bodyPr vert="horz" lIns="91429" tIns="45715" rIns="91429"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5" y="8846555"/>
            <a:ext cx="2971800" cy="467310"/>
          </a:xfrm>
          <a:prstGeom prst="rect">
            <a:avLst/>
          </a:prstGeom>
        </p:spPr>
        <p:txBody>
          <a:bodyPr vert="horz" lIns="91429" tIns="45715" rIns="91429" bIns="45715" rtlCol="0" anchor="b"/>
          <a:lstStyle>
            <a:lvl1pPr algn="r">
              <a:defRPr sz="1200"/>
            </a:lvl1pPr>
          </a:lstStyle>
          <a:p>
            <a:fld id="{17BF9198-895B-4E86-B217-2DD23B868C3D}" type="slidenum">
              <a:rPr lang="en-GB" smtClean="0"/>
              <a:t>‹#›</a:t>
            </a:fld>
            <a:endParaRPr lang="en-GB" dirty="0"/>
          </a:p>
        </p:txBody>
      </p:sp>
    </p:spTree>
    <p:extLst>
      <p:ext uri="{BB962C8B-B14F-4D97-AF65-F5344CB8AC3E}">
        <p14:creationId xmlns:p14="http://schemas.microsoft.com/office/powerpoint/2010/main" val="354602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4288">
              <a:defRPr/>
            </a:pPr>
            <a:fld id="{7A6454F3-181D-4B6C-94C5-1B110B7418B5}" type="slidenum">
              <a:rPr lang="en-US">
                <a:solidFill>
                  <a:prstClr val="black"/>
                </a:solidFill>
                <a:latin typeface="Calibri"/>
              </a:rPr>
              <a:pPr defTabSz="914288">
                <a:defRPr/>
              </a:pPr>
              <a:t>1</a:t>
            </a:fld>
            <a:endParaRPr lang="en-US" dirty="0">
              <a:solidFill>
                <a:prstClr val="black"/>
              </a:solidFill>
              <a:latin typeface="Calibri"/>
            </a:endParaRPr>
          </a:p>
        </p:txBody>
      </p:sp>
    </p:spTree>
    <p:extLst>
      <p:ext uri="{BB962C8B-B14F-4D97-AF65-F5344CB8AC3E}">
        <p14:creationId xmlns:p14="http://schemas.microsoft.com/office/powerpoint/2010/main" val="96690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r>
              <a:rPr lang="el-GR" dirty="0"/>
              <a:t>Ας δούμε</a:t>
            </a:r>
            <a:r>
              <a:rPr lang="el-GR" baseline="0" dirty="0"/>
              <a:t> μερικά παραδείγματα για να καταλάβετε καλύτερα τους παράγοντες που αξιολογούνται και ποιες συνθήκες σας εξασφαλίζουν πριμοδότηση αλλά και πόση πριμοδότηση.</a:t>
            </a:r>
            <a:endParaRPr lang="el-GR" dirty="0"/>
          </a:p>
          <a:p>
            <a:r>
              <a:rPr lang="el-GR" dirty="0"/>
              <a:t>Περιπτώσεις 4-5-6-7 ίδια διάκριση διαφορετικοί</a:t>
            </a:r>
            <a:r>
              <a:rPr lang="el-GR" baseline="0" dirty="0"/>
              <a:t> παράγοντες οδηγούν σε διαφορετική πριμοδότηση</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10</a:t>
            </a:fld>
            <a:endParaRPr lang="en-GB" dirty="0"/>
          </a:p>
        </p:txBody>
      </p:sp>
    </p:spTree>
    <p:extLst>
      <p:ext uri="{BB962C8B-B14F-4D97-AF65-F5344CB8AC3E}">
        <p14:creationId xmlns:p14="http://schemas.microsoft.com/office/powerpoint/2010/main" val="84736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Δελτίο</a:t>
            </a:r>
            <a:r>
              <a:rPr lang="el-GR" baseline="0" dirty="0"/>
              <a:t> υγείας, ή σχολική αθλητική ταυτότητα</a:t>
            </a:r>
            <a:endParaRPr lang="en-GB" dirty="0"/>
          </a:p>
        </p:txBody>
      </p:sp>
      <p:sp>
        <p:nvSpPr>
          <p:cNvPr id="4" name="Slide Number Placeholder 3"/>
          <p:cNvSpPr>
            <a:spLocks noGrp="1"/>
          </p:cNvSpPr>
          <p:nvPr>
            <p:ph type="sldNum" sz="quarter" idx="5"/>
          </p:nvPr>
        </p:nvSpPr>
        <p:spPr/>
        <p:txBody>
          <a:bodyPr/>
          <a:lstStyle/>
          <a:p>
            <a:fld id="{17BF9198-895B-4E86-B217-2DD23B868C3D}" type="slidenum">
              <a:rPr lang="en-GB" smtClean="0"/>
              <a:t>11</a:t>
            </a:fld>
            <a:endParaRPr lang="en-GB" dirty="0"/>
          </a:p>
        </p:txBody>
      </p:sp>
    </p:spTree>
    <p:extLst>
      <p:ext uri="{BB962C8B-B14F-4D97-AF65-F5344CB8AC3E}">
        <p14:creationId xmlns:p14="http://schemas.microsoft.com/office/powerpoint/2010/main" val="199089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Πολλά πρωταθλήματα θα ολοκληρωθούν μετά την καταληκτική ημερομηνία υποβολής των δικαιολογητικών.</a:t>
            </a:r>
          </a:p>
          <a:p>
            <a:r>
              <a:rPr lang="el-GR" baseline="0" dirty="0"/>
              <a:t>Εσείς στείλτε τα δικαιολογητικά τα οποία έχετε και στη συνέχεια αναλόγως αποτελεσμάτων, μπορείτε αιτηθείτε βελτίωση πριμοδότησης.</a:t>
            </a:r>
            <a:endParaRPr lang="en-GB" dirty="0"/>
          </a:p>
        </p:txBody>
      </p:sp>
      <p:sp>
        <p:nvSpPr>
          <p:cNvPr id="4" name="Slide Number Placeholder 3"/>
          <p:cNvSpPr>
            <a:spLocks noGrp="1"/>
          </p:cNvSpPr>
          <p:nvPr>
            <p:ph type="sldNum" sz="quarter" idx="5"/>
          </p:nvPr>
        </p:nvSpPr>
        <p:spPr/>
        <p:txBody>
          <a:bodyPr/>
          <a:lstStyle/>
          <a:p>
            <a:fld id="{17BF9198-895B-4E86-B217-2DD23B868C3D}" type="slidenum">
              <a:rPr lang="en-GB" smtClean="0"/>
              <a:t>12</a:t>
            </a:fld>
            <a:endParaRPr lang="en-GB" dirty="0"/>
          </a:p>
        </p:txBody>
      </p:sp>
    </p:spTree>
    <p:extLst>
      <p:ext uri="{BB962C8B-B14F-4D97-AF65-F5344CB8AC3E}">
        <p14:creationId xmlns:p14="http://schemas.microsoft.com/office/powerpoint/2010/main" val="297466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Περιεχόμενο,</a:t>
            </a:r>
            <a:r>
              <a:rPr lang="el-GR" baseline="0" dirty="0"/>
              <a:t> ύλη της εξέτασης, τι περιλαμβάνεται </a:t>
            </a:r>
          </a:p>
          <a:p>
            <a:r>
              <a:rPr lang="el-GR" baseline="0" dirty="0"/>
              <a:t>Κολύμβηση όχι εύκολη</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13</a:t>
            </a:fld>
            <a:endParaRPr lang="en-GB" dirty="0"/>
          </a:p>
        </p:txBody>
      </p:sp>
    </p:spTree>
    <p:extLst>
      <p:ext uri="{BB962C8B-B14F-4D97-AF65-F5344CB8AC3E}">
        <p14:creationId xmlns:p14="http://schemas.microsoft.com/office/powerpoint/2010/main" val="122136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αριθμός</a:t>
            </a:r>
            <a:r>
              <a:rPr lang="el-GR" baseline="0" dirty="0"/>
              <a:t> που προστίθεται είναι ανάλογος του βαθμού που πήραμε στην εξέταση.</a:t>
            </a:r>
          </a:p>
          <a:p>
            <a:r>
              <a:rPr lang="el-GR" baseline="0" dirty="0"/>
              <a:t>Μεγαλύτερος βαθμός, μεγαλύτερη πριμοδότηση.</a:t>
            </a:r>
          </a:p>
          <a:p>
            <a:r>
              <a:rPr lang="el-GR" baseline="0" dirty="0"/>
              <a:t>Το 30% του 15 είναι μεγαλύτερο από το 30% του 12.</a:t>
            </a:r>
          </a:p>
          <a:p>
            <a:endParaRPr lang="el-GR" baseline="0" dirty="0"/>
          </a:p>
          <a:p>
            <a:r>
              <a:rPr lang="el-GR" baseline="0" dirty="0"/>
              <a:t>Στη συνέχεια για τον υπολογισμό βαθμού πρόσβασης γίνεται </a:t>
            </a:r>
            <a:r>
              <a:rPr lang="el-GR" b="1" baseline="0" dirty="0"/>
              <a:t>στατιστική επεξεργασία </a:t>
            </a:r>
            <a:r>
              <a:rPr lang="el-GR" baseline="0" dirty="0"/>
              <a:t>ακριβώς με τον ίδιο τρόπο που γίνεται για τα υπόλοιπα μαθήματα </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15</a:t>
            </a:fld>
            <a:endParaRPr lang="en-GB" dirty="0"/>
          </a:p>
        </p:txBody>
      </p:sp>
    </p:spTree>
    <p:extLst>
      <p:ext uri="{BB962C8B-B14F-4D97-AF65-F5344CB8AC3E}">
        <p14:creationId xmlns:p14="http://schemas.microsoft.com/office/powerpoint/2010/main" val="382608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Ατομική υπόθεση</a:t>
            </a:r>
            <a:r>
              <a:rPr lang="el-GR" baseline="0" dirty="0"/>
              <a:t> που στηρίζεται στις συνθήκες του καθενός, διάκριση, ώρες προπονήσεων, χρόνος που μπορεί να αφιερώσει στην προετοιμασία, ακαδημαϊκό επίπεδο κλπ.</a:t>
            </a:r>
          </a:p>
          <a:p>
            <a:endParaRPr lang="el-GR" baseline="0" dirty="0"/>
          </a:p>
          <a:p>
            <a:r>
              <a:rPr lang="el-GR" baseline="0" dirty="0"/>
              <a:t>Ο βαθμός που ανακοινώνεται είναι με την Πριμοδότηση. Στη συνέχεια γίνεται στατιστική επεξεργασία όπως σε όλα τα μαθήματα πρόσβασης</a:t>
            </a:r>
          </a:p>
          <a:p>
            <a:r>
              <a:rPr lang="el-GR" baseline="0" dirty="0"/>
              <a:t>Σε περίπτωση απουσίας ισχύει ότι και με τα άλλα μαθήματα, δε λαμβάνεται υπόψη. Όμως εάν είναι υποχρεωτικό για κάποιο πεδίο, το πεδίο δεν είναι έγκυρο.</a:t>
            </a:r>
          </a:p>
          <a:p>
            <a:r>
              <a:rPr lang="el-GR" baseline="0" dirty="0"/>
              <a:t>Μ.Ο πρακτικής δοκιμασίας – </a:t>
            </a:r>
          </a:p>
          <a:p>
            <a:r>
              <a:rPr lang="el-GR" baseline="0" dirty="0"/>
              <a:t>2022 - 16.06</a:t>
            </a:r>
          </a:p>
          <a:p>
            <a:r>
              <a:rPr lang="el-GR" baseline="0" dirty="0"/>
              <a:t>2021 – 16,28</a:t>
            </a:r>
          </a:p>
          <a:p>
            <a:r>
              <a:rPr lang="el-GR" baseline="0" dirty="0"/>
              <a:t>2020 – 16.37</a:t>
            </a:r>
          </a:p>
          <a:p>
            <a:r>
              <a:rPr lang="el-GR" baseline="0" dirty="0"/>
              <a:t>2019 – 16.10</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16</a:t>
            </a:fld>
            <a:endParaRPr lang="en-GB" dirty="0"/>
          </a:p>
        </p:txBody>
      </p:sp>
    </p:spTree>
    <p:extLst>
      <p:ext uri="{BB962C8B-B14F-4D97-AF65-F5344CB8AC3E}">
        <p14:creationId xmlns:p14="http://schemas.microsoft.com/office/powerpoint/2010/main" val="242139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Ατομική υπόθεση</a:t>
            </a:r>
            <a:r>
              <a:rPr lang="el-GR" baseline="0" dirty="0"/>
              <a:t> που στηρίζεται στις συνθήκες του καθενός, διάκριση, ώρες προπονήσεων, χρόνος που μπορεί να αφιερώσει στην προετοιμασία, ακαδημαϊκό επίπεδο κλπ.</a:t>
            </a:r>
          </a:p>
          <a:p>
            <a:endParaRPr lang="el-GR" baseline="0" dirty="0"/>
          </a:p>
          <a:p>
            <a:r>
              <a:rPr lang="el-GR" baseline="0" dirty="0"/>
              <a:t>Ο βαθμός που ανακοινώνεται είναι με την Πριμοδότηση. Στη συνέχεια γίνεται στατιστική επεξεργασία όπως σε όλα τα μαθήματα πρόσβασης</a:t>
            </a:r>
          </a:p>
          <a:p>
            <a:r>
              <a:rPr lang="el-GR" baseline="0" dirty="0"/>
              <a:t>Σε περίπτωση απουσίας ισχύει ότι και με τα άλλα μαθήματα, δε λαμβάνεται υπόψη. Όμως εάν είναι υποχρεωτικό για κάποιο πεδίο, το πεδίο δεν είναι έγκυρο.</a:t>
            </a:r>
          </a:p>
          <a:p>
            <a:r>
              <a:rPr lang="el-GR" baseline="0" dirty="0"/>
              <a:t>Μ.Ο πρακτικής δοκιμασίας – </a:t>
            </a:r>
          </a:p>
          <a:p>
            <a:r>
              <a:rPr lang="el-GR" baseline="0" dirty="0"/>
              <a:t>2023 – 15.08</a:t>
            </a:r>
          </a:p>
          <a:p>
            <a:r>
              <a:rPr lang="el-GR" baseline="0" dirty="0"/>
              <a:t>2022 – 16.06</a:t>
            </a:r>
          </a:p>
          <a:p>
            <a:r>
              <a:rPr lang="el-GR" baseline="0" dirty="0"/>
              <a:t>2021 – 16,28</a:t>
            </a:r>
          </a:p>
          <a:p>
            <a:r>
              <a:rPr lang="el-GR" baseline="0" dirty="0"/>
              <a:t>2020 – 16.37</a:t>
            </a:r>
          </a:p>
          <a:p>
            <a:r>
              <a:rPr lang="el-GR" baseline="0" dirty="0"/>
              <a:t>2019 – 16.10</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17</a:t>
            </a:fld>
            <a:endParaRPr lang="en-GB" dirty="0"/>
          </a:p>
        </p:txBody>
      </p:sp>
    </p:spTree>
    <p:extLst>
      <p:ext uri="{BB962C8B-B14F-4D97-AF65-F5344CB8AC3E}">
        <p14:creationId xmlns:p14="http://schemas.microsoft.com/office/powerpoint/2010/main" val="159867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a:t>
            </a:r>
            <a:r>
              <a:rPr lang="el-GR" baseline="0" dirty="0"/>
              <a:t> περίπτωση τραυματισμού και μη ολοκλήρωσης της εξέτασης, όλα από την αρχή στην επαναληπτική εξέταση.</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18</a:t>
            </a:fld>
            <a:endParaRPr lang="en-GB" dirty="0"/>
          </a:p>
        </p:txBody>
      </p:sp>
    </p:spTree>
    <p:extLst>
      <p:ext uri="{BB962C8B-B14F-4D97-AF65-F5344CB8AC3E}">
        <p14:creationId xmlns:p14="http://schemas.microsoft.com/office/powerpoint/2010/main" val="3163956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θυμάστε να αναζητήσετε πληροφορίες και στοιχεία για εισδοχή</a:t>
            </a:r>
            <a:r>
              <a:rPr lang="el-GR" baseline="0" dirty="0"/>
              <a:t> υπεράριθμων φοιτητών με ειδικά κριτήρια. Υπάρχει ειδική κατηγορία για αθλητές με διακρίσεις και στο Πανεπιστήμιο Κύπρου και στο ΤΕΠΑΚ καθώς και στα ιδιωτικά Πανεπιστήμια</a:t>
            </a:r>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19</a:t>
            </a:fld>
            <a:endParaRPr lang="en-GB" dirty="0"/>
          </a:p>
        </p:txBody>
      </p:sp>
    </p:spTree>
    <p:extLst>
      <p:ext uri="{BB962C8B-B14F-4D97-AF65-F5344CB8AC3E}">
        <p14:creationId xmlns:p14="http://schemas.microsoft.com/office/powerpoint/2010/main" val="186243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F9198-895B-4E86-B217-2DD23B868C3D}" type="slidenum">
              <a:rPr lang="en-GB" smtClean="0"/>
              <a:t>2</a:t>
            </a:fld>
            <a:endParaRPr lang="en-GB" dirty="0"/>
          </a:p>
        </p:txBody>
      </p:sp>
    </p:spTree>
    <p:extLst>
      <p:ext uri="{BB962C8B-B14F-4D97-AF65-F5344CB8AC3E}">
        <p14:creationId xmlns:p14="http://schemas.microsoft.com/office/powerpoint/2010/main" val="224678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κάθε υποψήφιος ολοκληρώνει την εξέταση σε μία ημέρα, από αυτές που αναγράφονται στο πρόγραμμα των ΠΕΠ</a:t>
            </a:r>
            <a:endParaRPr lang="en-US" dirty="0"/>
          </a:p>
          <a:p>
            <a:r>
              <a:rPr lang="el-GR" dirty="0"/>
              <a:t>Η πριμοδότηση ενός αθλητή με διακρίσεις είναι επί του βαθμού</a:t>
            </a:r>
            <a:r>
              <a:rPr lang="el-GR" baseline="0" dirty="0"/>
              <a:t> που θα εξασφαλίσει στο μάθημα Πρακτική Δοκιμασία</a:t>
            </a:r>
          </a:p>
          <a:p>
            <a:endParaRPr lang="el-GR" dirty="0"/>
          </a:p>
          <a:p>
            <a:r>
              <a:rPr lang="el-GR" dirty="0"/>
              <a:t>Και να το δώσει, δεν θα υπολογιστεί από το σύστημα στον Βαθμό Πρόσβασής. </a:t>
            </a:r>
            <a:endParaRPr lang="en-US" dirty="0"/>
          </a:p>
          <a:p>
            <a:r>
              <a:rPr lang="el-GR" dirty="0"/>
              <a:t>Στη</a:t>
            </a:r>
            <a:r>
              <a:rPr lang="el-GR" baseline="0" dirty="0"/>
              <a:t> διαφάνεια 13 θα δούμε περισσότερα</a:t>
            </a:r>
          </a:p>
          <a:p>
            <a:r>
              <a:rPr lang="el-GR" baseline="0" dirty="0"/>
              <a:t>Σύμβουλος σχολείου υπεύθυνος για συμβουλή</a:t>
            </a:r>
          </a:p>
          <a:p>
            <a:r>
              <a:rPr lang="el-GR" baseline="0" dirty="0"/>
              <a:t>ΔΕΝ ΕΧΕΙ ΣΧΕΣΗ ΜΕ ΤΗΝ ΑΘΛΗΤΙΚΗ ΔΟΚΙΜΑΣΙΑ ΣΤΡΑΤΙΩΤΙΚΩΝ ΣΧΟΛΩΝ</a:t>
            </a:r>
            <a:endParaRPr lang="el-GR" dirty="0"/>
          </a:p>
          <a:p>
            <a:endParaRPr lang="en-GB" dirty="0"/>
          </a:p>
        </p:txBody>
      </p:sp>
      <p:sp>
        <p:nvSpPr>
          <p:cNvPr id="4" name="Slide Number Placeholder 3"/>
          <p:cNvSpPr>
            <a:spLocks noGrp="1"/>
          </p:cNvSpPr>
          <p:nvPr>
            <p:ph type="sldNum" sz="quarter" idx="5"/>
          </p:nvPr>
        </p:nvSpPr>
        <p:spPr/>
        <p:txBody>
          <a:bodyPr/>
          <a:lstStyle/>
          <a:p>
            <a:pPr defTabSz="914288">
              <a:defRPr/>
            </a:pPr>
            <a:fld id="{7A6454F3-181D-4B6C-94C5-1B110B7418B5}" type="slidenum">
              <a:rPr lang="en-US">
                <a:solidFill>
                  <a:prstClr val="black"/>
                </a:solidFill>
                <a:latin typeface="Calibri"/>
              </a:rPr>
              <a:pPr defTabSz="914288">
                <a:defRPr/>
              </a:pPr>
              <a:t>3</a:t>
            </a:fld>
            <a:endParaRPr lang="en-US" dirty="0">
              <a:solidFill>
                <a:prstClr val="black"/>
              </a:solidFill>
              <a:latin typeface="Calibri"/>
            </a:endParaRPr>
          </a:p>
        </p:txBody>
      </p:sp>
    </p:spTree>
    <p:extLst>
      <p:ext uri="{BB962C8B-B14F-4D97-AF65-F5344CB8AC3E}">
        <p14:creationId xmlns:p14="http://schemas.microsoft.com/office/powerpoint/2010/main" val="213259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Όλα</a:t>
            </a:r>
            <a:r>
              <a:rPr lang="el-GR" baseline="0" dirty="0"/>
              <a:t> τα στοιχεία για τις Παγκύπριες Εξετάσεις, νομικό πλαίσιο, ύλη, εξεταστικά δοκίμια κλπ</a:t>
            </a:r>
          </a:p>
          <a:p>
            <a:endParaRPr lang="el-GR" baseline="0" dirty="0"/>
          </a:p>
          <a:p>
            <a:r>
              <a:rPr lang="el-GR" baseline="0" dirty="0"/>
              <a:t>Απορίες, ερωτήσεις κρατήστε σημείωση και τον αριθμό της διαφάνειας για να επανέλθουμε στο τέλος. </a:t>
            </a:r>
          </a:p>
          <a:p>
            <a:endParaRPr lang="el-GR" dirty="0"/>
          </a:p>
        </p:txBody>
      </p:sp>
      <p:sp>
        <p:nvSpPr>
          <p:cNvPr id="4" name="Slide Number Placeholder 3"/>
          <p:cNvSpPr>
            <a:spLocks noGrp="1"/>
          </p:cNvSpPr>
          <p:nvPr>
            <p:ph type="sldNum" sz="quarter" idx="5"/>
          </p:nvPr>
        </p:nvSpPr>
        <p:spPr/>
        <p:txBody>
          <a:bodyPr/>
          <a:lstStyle/>
          <a:p>
            <a:pPr defTabSz="914288">
              <a:defRPr/>
            </a:pPr>
            <a:fld id="{7A6454F3-181D-4B6C-94C5-1B110B7418B5}" type="slidenum">
              <a:rPr lang="en-US">
                <a:solidFill>
                  <a:prstClr val="black"/>
                </a:solidFill>
                <a:latin typeface="Calibri"/>
              </a:rPr>
              <a:pPr defTabSz="914288">
                <a:defRPr/>
              </a:pPr>
              <a:t>4</a:t>
            </a:fld>
            <a:endParaRPr lang="en-US" dirty="0">
              <a:solidFill>
                <a:prstClr val="black"/>
              </a:solidFill>
              <a:latin typeface="Calibri"/>
            </a:endParaRPr>
          </a:p>
        </p:txBody>
      </p:sp>
    </p:spTree>
    <p:extLst>
      <p:ext uri="{BB962C8B-B14F-4D97-AF65-F5344CB8AC3E}">
        <p14:creationId xmlns:p14="http://schemas.microsoft.com/office/powerpoint/2010/main" val="256543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AFC5-C224-1084-DAC6-90833EB96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56053-62D6-BA80-3191-B410F1ED5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EA42C-E7CD-66D9-A6EB-D19FF3268AC5}"/>
              </a:ext>
            </a:extLst>
          </p:cNvPr>
          <p:cNvSpPr>
            <a:spLocks noGrp="1"/>
          </p:cNvSpPr>
          <p:nvPr>
            <p:ph type="body" idx="1"/>
          </p:nvPr>
        </p:nvSpPr>
        <p:spPr/>
        <p:txBody>
          <a:bodyPr/>
          <a:lstStyle/>
          <a:p>
            <a:r>
              <a:rPr lang="el-GR" dirty="0"/>
              <a:t>Όλα</a:t>
            </a:r>
            <a:r>
              <a:rPr lang="el-GR" baseline="0" dirty="0"/>
              <a:t> τα στοιχεία για τις Παγκύπριες Εξετάσεις, νομικό πλαίσιο, ύλη, εξεταστικά δοκίμια κλπ</a:t>
            </a:r>
          </a:p>
          <a:p>
            <a:endParaRPr lang="el-GR" baseline="0" dirty="0"/>
          </a:p>
          <a:p>
            <a:r>
              <a:rPr lang="el-GR" baseline="0" dirty="0"/>
              <a:t>Απορίες, ερωτήσεις κρατήστε σημείωση και τον αριθμό της διαφάνειας για να επανέλθουμε στο τέλος. </a:t>
            </a:r>
          </a:p>
          <a:p>
            <a:endParaRPr lang="el-GR" dirty="0"/>
          </a:p>
        </p:txBody>
      </p:sp>
      <p:sp>
        <p:nvSpPr>
          <p:cNvPr id="4" name="Slide Number Placeholder 3">
            <a:extLst>
              <a:ext uri="{FF2B5EF4-FFF2-40B4-BE49-F238E27FC236}">
                <a16:creationId xmlns:a16="http://schemas.microsoft.com/office/drawing/2014/main" id="{233C70FE-86D6-C90F-04BB-D4AFD153E659}"/>
              </a:ext>
            </a:extLst>
          </p:cNvPr>
          <p:cNvSpPr>
            <a:spLocks noGrp="1"/>
          </p:cNvSpPr>
          <p:nvPr>
            <p:ph type="sldNum" sz="quarter" idx="5"/>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7A6454F3-181D-4B6C-94C5-1B110B7418B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07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Τόμος Α΄</a:t>
            </a:r>
            <a:r>
              <a:rPr lang="el-GR" baseline="0" dirty="0"/>
              <a:t> όλες οι λεπτομέρειες</a:t>
            </a:r>
          </a:p>
          <a:p>
            <a:r>
              <a:rPr lang="el-GR" baseline="0" dirty="0"/>
              <a:t>Στα ατομικά αθλήματα που εφαρμόζεται το σύστημα νοκ=άουτ και υπάρχει ισοβαθμία θέσεων και δεν καθορίζεται ακριβώς η θέση, πχ 4 αθλητές στην 5</a:t>
            </a:r>
            <a:r>
              <a:rPr lang="el-GR" baseline="30000" dirty="0"/>
              <a:t>η</a:t>
            </a:r>
            <a:r>
              <a:rPr lang="el-GR" baseline="0" dirty="0"/>
              <a:t> θέση, κατατάσσονται όλοι στην 8</a:t>
            </a:r>
            <a:r>
              <a:rPr lang="el-GR" baseline="30000" dirty="0"/>
              <a:t>η</a:t>
            </a:r>
            <a:r>
              <a:rPr lang="el-GR" baseline="0" dirty="0"/>
              <a:t> θέση. Για να ισχύσει το </a:t>
            </a:r>
            <a:r>
              <a:rPr lang="en-US" baseline="0" dirty="0"/>
              <a:t>bye </a:t>
            </a:r>
            <a:r>
              <a:rPr lang="el-GR" baseline="0" dirty="0"/>
              <a:t>πρέπει να έχει δώσει αγώνα,</a:t>
            </a:r>
            <a:endParaRPr lang="el-GR" dirty="0"/>
          </a:p>
        </p:txBody>
      </p:sp>
      <p:sp>
        <p:nvSpPr>
          <p:cNvPr id="4" name="Slide Number Placeholder 3"/>
          <p:cNvSpPr>
            <a:spLocks noGrp="1"/>
          </p:cNvSpPr>
          <p:nvPr>
            <p:ph type="sldNum" sz="quarter" idx="5"/>
          </p:nvPr>
        </p:nvSpPr>
        <p:spPr/>
        <p:txBody>
          <a:bodyPr/>
          <a:lstStyle/>
          <a:p>
            <a:pPr defTabSz="914288">
              <a:defRPr/>
            </a:pPr>
            <a:fld id="{7A6454F3-181D-4B6C-94C5-1B110B7418B5}" type="slidenum">
              <a:rPr lang="en-US">
                <a:solidFill>
                  <a:prstClr val="black"/>
                </a:solidFill>
                <a:latin typeface="Calibri"/>
              </a:rPr>
              <a:pPr defTabSz="914288">
                <a:defRPr/>
              </a:pPr>
              <a:t>6</a:t>
            </a:fld>
            <a:endParaRPr lang="en-US" dirty="0">
              <a:solidFill>
                <a:prstClr val="black"/>
              </a:solidFill>
              <a:latin typeface="Calibri"/>
            </a:endParaRPr>
          </a:p>
        </p:txBody>
      </p:sp>
    </p:spTree>
    <p:extLst>
      <p:ext uri="{BB962C8B-B14F-4D97-AF65-F5344CB8AC3E}">
        <p14:creationId xmlns:p14="http://schemas.microsoft.com/office/powerpoint/2010/main" val="377311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Παράδειγμα για ποδόσφαιρο,</a:t>
            </a:r>
            <a:r>
              <a:rPr lang="el-GR" baseline="0" dirty="0"/>
              <a:t> ένας ποδοσφαιριστής που ξεχωρίζει και μπορεί να αγωνίζεται στην πιο μεγάλη ηλικιακή κατηγορία όμως με τη μικρότερη ομάδα καταλαμβάνει θέση για πριμοδότηση, πρέπει να έχει τουλάχιστον  4 συμμετοχές με κάθε κατηγορία για να εξασφαλίσει πριμοδότηση.</a:t>
            </a:r>
            <a:endParaRPr lang="en-GB" dirty="0"/>
          </a:p>
        </p:txBody>
      </p:sp>
      <p:sp>
        <p:nvSpPr>
          <p:cNvPr id="4" name="Slide Number Placeholder 3"/>
          <p:cNvSpPr>
            <a:spLocks noGrp="1"/>
          </p:cNvSpPr>
          <p:nvPr>
            <p:ph type="sldNum" sz="quarter" idx="5"/>
          </p:nvPr>
        </p:nvSpPr>
        <p:spPr/>
        <p:txBody>
          <a:bodyPr/>
          <a:lstStyle/>
          <a:p>
            <a:fld id="{17BF9198-895B-4E86-B217-2DD23B868C3D}" type="slidenum">
              <a:rPr lang="en-GB" smtClean="0"/>
              <a:t>7</a:t>
            </a:fld>
            <a:endParaRPr lang="en-GB" dirty="0"/>
          </a:p>
        </p:txBody>
      </p:sp>
    </p:spTree>
    <p:extLst>
      <p:ext uri="{BB962C8B-B14F-4D97-AF65-F5344CB8AC3E}">
        <p14:creationId xmlns:p14="http://schemas.microsoft.com/office/powerpoint/2010/main" val="86957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διάκριση (σε ατομικό ή ομαδικό άθλημα) σε Ολυμπιακούς, Ολυμπιακούς Νέων,</a:t>
            </a:r>
          </a:p>
          <a:p>
            <a:r>
              <a:rPr lang="el-GR" dirty="0"/>
              <a:t>Παγκόσμιους, Πανευρωπαϊκούς, Κοινοπολιτειακούς, Κοινοπολιτειακούς Νέων, Μεσογειακούς, ΑΜΚΕ πρέπει να έχει κατακτηθεί με την Εθνική ομάδα. Ως τέτοια θεωρείται μία και μόνο διοργάνωση που διεξάγεται περιοδικά σύμφωνα με τους ισχύοντες διεθνείς κανονισμούς του οικείου αθλήματος και υπό την αιγίδα της Κυπριακής Ολυμπιακής Επιτροπής. Διακρίσεις σε Παγκόσμιους και Πανευρωπαϊκούς Αγώνες λαμβάνονται υπόψη μόνο για θεσμοθετημένους</a:t>
            </a:r>
          </a:p>
          <a:p>
            <a:r>
              <a:rPr lang="el-GR" dirty="0"/>
              <a:t>και αριθμημένους αγώνες από τις Διεθνείς Ομοσπονδίες. Όταν σε κάποια κατηγορία ηλικιών και φύλου γίνονται δύο ή περισσότερα τέτοια πρωταθλήματα, λαμβάνεται υπόψη η</a:t>
            </a:r>
          </a:p>
          <a:p>
            <a:r>
              <a:rPr lang="el-GR" dirty="0"/>
              <a:t>σημαντικότερη διοργάνωση που ορίζεται από την οικεία ομοσπονδία.</a:t>
            </a:r>
          </a:p>
          <a:p>
            <a:endParaRPr lang="el-GR" baseline="0" dirty="0"/>
          </a:p>
          <a:p>
            <a:r>
              <a:rPr lang="en-US" baseline="0" dirty="0"/>
              <a:t>MULTI SPORT</a:t>
            </a:r>
            <a:r>
              <a:rPr lang="el-GR" baseline="0" dirty="0"/>
              <a:t> </a:t>
            </a:r>
            <a:r>
              <a:rPr lang="en-US" baseline="0" dirty="0"/>
              <a:t>games</a:t>
            </a:r>
            <a:endParaRPr lang="el-GR" baseline="0" dirty="0"/>
          </a:p>
          <a:p>
            <a:endParaRPr lang="el-GR" baseline="0" dirty="0"/>
          </a:p>
          <a:p>
            <a:r>
              <a:rPr lang="el-GR" baseline="0" dirty="0"/>
              <a:t>Οι υποψήφιοι που έχουν 100% πριμοδότηση υποχρεούνται να παρουσιαστούν στον χώρο της εξέτασης και αφού καταγραφεί στις κάμερες η παρουσία τους, αποχωρούν και παίρνουν το 20άρι τους</a:t>
            </a:r>
            <a:r>
              <a:rPr lang="en-US" baseline="0" dirty="0"/>
              <a:t> </a:t>
            </a:r>
            <a:endParaRPr lang="en-GB" dirty="0"/>
          </a:p>
        </p:txBody>
      </p:sp>
      <p:sp>
        <p:nvSpPr>
          <p:cNvPr id="4" name="Slide Number Placeholder 3"/>
          <p:cNvSpPr>
            <a:spLocks noGrp="1"/>
          </p:cNvSpPr>
          <p:nvPr>
            <p:ph type="sldNum" sz="quarter" idx="5"/>
          </p:nvPr>
        </p:nvSpPr>
        <p:spPr/>
        <p:txBody>
          <a:bodyPr/>
          <a:lstStyle/>
          <a:p>
            <a:fld id="{17BF9198-895B-4E86-B217-2DD23B868C3D}" type="slidenum">
              <a:rPr lang="en-GB" smtClean="0"/>
              <a:t>8</a:t>
            </a:fld>
            <a:endParaRPr lang="en-GB" dirty="0"/>
          </a:p>
        </p:txBody>
      </p:sp>
    </p:spTree>
    <p:extLst>
      <p:ext uri="{BB962C8B-B14F-4D97-AF65-F5344CB8AC3E}">
        <p14:creationId xmlns:p14="http://schemas.microsoft.com/office/powerpoint/2010/main" val="371028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Παγκύπριοι αγώνες ή Παγκύπριο πρωτάθλημα θεωρείται μία και μόνο διοργάνωση</a:t>
            </a:r>
          </a:p>
          <a:p>
            <a:r>
              <a:rPr lang="el-GR" dirty="0"/>
              <a:t>ανδρών-γυναικών, εφήβων-νεανίδων, παίδων-κορασίδων κάθε χρόνο η οποία διενεργείται</a:t>
            </a:r>
          </a:p>
          <a:p>
            <a:r>
              <a:rPr lang="el-GR" dirty="0"/>
              <a:t>μεταξύ αθλητικών συλλόγων/σωματείων που ορίζεται από την οικεία αθλητική ομοσπονδία</a:t>
            </a:r>
          </a:p>
          <a:p>
            <a:r>
              <a:rPr lang="el-GR" dirty="0"/>
              <a:t>και πάντα της ανώτατης κατηγορίας για κάθε άθλημα ή αγώνισμα και η οποία διεξάγεται σε</a:t>
            </a:r>
          </a:p>
          <a:p>
            <a:r>
              <a:rPr lang="el-GR" dirty="0"/>
              <a:t>ηλικιακή κατηγορία U16 και άνω.</a:t>
            </a:r>
          </a:p>
          <a:p>
            <a:endParaRPr lang="el-GR" dirty="0"/>
          </a:p>
          <a:p>
            <a:r>
              <a:rPr lang="el-GR" dirty="0"/>
              <a:t>Η πριμοδότηση ανακοινώνεται μία εβδομάδα πριν την έναρξη της εξέτασης</a:t>
            </a:r>
            <a:endParaRPr lang="en-GB" dirty="0"/>
          </a:p>
        </p:txBody>
      </p:sp>
      <p:sp>
        <p:nvSpPr>
          <p:cNvPr id="4" name="Slide Number Placeholder 3"/>
          <p:cNvSpPr>
            <a:spLocks noGrp="1"/>
          </p:cNvSpPr>
          <p:nvPr>
            <p:ph type="sldNum" sz="quarter" idx="5"/>
          </p:nvPr>
        </p:nvSpPr>
        <p:spPr/>
        <p:txBody>
          <a:bodyPr/>
          <a:lstStyle/>
          <a:p>
            <a:fld id="{17BF9198-895B-4E86-B217-2DD23B868C3D}" type="slidenum">
              <a:rPr lang="en-GB" smtClean="0"/>
              <a:t>9</a:t>
            </a:fld>
            <a:endParaRPr lang="en-GB" dirty="0"/>
          </a:p>
        </p:txBody>
      </p:sp>
    </p:spTree>
    <p:extLst>
      <p:ext uri="{BB962C8B-B14F-4D97-AF65-F5344CB8AC3E}">
        <p14:creationId xmlns:p14="http://schemas.microsoft.com/office/powerpoint/2010/main" val="353284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44407D48-343E-40BA-BC8B-0B6577AE1238}" type="datetime1">
              <a:rPr lang="en-US" smtClean="0"/>
              <a:t>3/7/2025</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86CB4B4D-7CA3-9044-876B-883B54F8677D}" type="slidenum">
              <a:rPr lang="en-US" kern="0" smtClean="0">
                <a:latin typeface="Calibri"/>
                <a:sym typeface="Calibri"/>
              </a:rPr>
              <a:pPr/>
              <a:t>‹#›</a:t>
            </a:fld>
            <a:endParaRPr lang="en-US" kern="0" dirty="0">
              <a:latin typeface="Calibri"/>
              <a:sym typeface="Calibri"/>
            </a:endParaRPr>
          </a:p>
        </p:txBody>
      </p:sp>
    </p:spTree>
    <p:extLst>
      <p:ext uri="{BB962C8B-B14F-4D97-AF65-F5344CB8AC3E}">
        <p14:creationId xmlns:p14="http://schemas.microsoft.com/office/powerpoint/2010/main" val="897571466"/>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0F6DDA-C94B-41C6-8947-EFC2F7011EDE}"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kern="0" smtClean="0">
                <a:latin typeface="Calibri"/>
                <a:sym typeface="Calibri"/>
              </a:rPr>
              <a:pPr/>
              <a:t>‹#›</a:t>
            </a:fld>
            <a:endParaRPr lang="en-US" kern="0" dirty="0">
              <a:latin typeface="Calibri"/>
              <a:sym typeface="Calibri"/>
            </a:endParaRPr>
          </a:p>
        </p:txBody>
      </p:sp>
    </p:spTree>
    <p:extLst>
      <p:ext uri="{BB962C8B-B14F-4D97-AF65-F5344CB8AC3E}">
        <p14:creationId xmlns:p14="http://schemas.microsoft.com/office/powerpoint/2010/main" val="315126912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9A2A6226-8DCE-4479-9448-9A648E71B687}" type="datetime1">
              <a:rPr lang="en-US" smtClean="0"/>
              <a:t>3/7/2025</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86CB4B4D-7CA3-9044-876B-883B54F8677D}" type="slidenum">
              <a:rPr lang="en-US" kern="0" smtClean="0">
                <a:latin typeface="Calibri"/>
                <a:sym typeface="Calibri"/>
              </a:rPr>
              <a:pPr/>
              <a:t>‹#›</a:t>
            </a:fld>
            <a:endParaRPr lang="en-US" kern="0" dirty="0">
              <a:latin typeface="Calibri"/>
              <a:sym typeface="Calibri"/>
            </a:endParaRPr>
          </a:p>
        </p:txBody>
      </p:sp>
    </p:spTree>
    <p:extLst>
      <p:ext uri="{BB962C8B-B14F-4D97-AF65-F5344CB8AC3E}">
        <p14:creationId xmlns:p14="http://schemas.microsoft.com/office/powerpoint/2010/main" val="156961047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D76212E-C8E9-4941-B5E4-5225C4A04910}"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4121682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15E7C0B-9FE9-4639-8ED5-98E74A679711}" type="datetime1">
              <a:rPr lang="en-US" smtClean="0"/>
              <a:t>3/7/2025</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86CB4B4D-7CA3-9044-876B-883B54F8677D}" type="slidenum">
              <a:rPr lang="en-US" kern="0" smtClean="0">
                <a:latin typeface="Calibri"/>
                <a:sym typeface="Calibri"/>
              </a:rPr>
              <a:pPr/>
              <a:t>‹#›</a:t>
            </a:fld>
            <a:endParaRPr lang="en-US" kern="0" dirty="0">
              <a:latin typeface="Calibri"/>
              <a:sym typeface="Calibri"/>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4876329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EB587CA-C1F6-42C2-A767-211B695EF62C}" type="datetime1">
              <a:rPr lang="en-US" smtClean="0"/>
              <a:t>3/7/2025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59514731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B79DD1B-9252-4FC8-A117-191B47FD6820}" type="datetime1">
              <a:rPr lang="en-US" smtClean="0"/>
              <a:t>3/7/2025</a:t>
            </a:fld>
            <a:endParaRPr lang="en-US" dirty="0"/>
          </a:p>
        </p:txBody>
      </p:sp>
      <p:sp>
        <p:nvSpPr>
          <p:cNvPr id="12" name="Slide Number Placeholder 11"/>
          <p:cNvSpPr>
            <a:spLocks noGrp="1"/>
          </p:cNvSpPr>
          <p:nvPr>
            <p:ph type="sldNum" sz="quarter" idx="16"/>
          </p:nvPr>
        </p:nvSpPr>
        <p:spPr/>
        <p:txBody>
          <a:bodyPr rtlCol="0"/>
          <a:lstStyle/>
          <a:p>
            <a:fld id="{86CB4B4D-7CA3-9044-876B-883B54F8677D}" type="slidenum">
              <a:rPr lang="en-US" kern="0" smtClean="0">
                <a:latin typeface="Calibri"/>
                <a:sym typeface="Calibri"/>
              </a:rPr>
              <a:pPr/>
              <a:t>‹#›</a:t>
            </a:fld>
            <a:endParaRPr lang="en-US" kern="0" dirty="0">
              <a:latin typeface="Calibri"/>
              <a:sym typeface="Calibri"/>
            </a:endParaRPr>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28059280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7573B9A-1111-4B6C-8388-7014DACF3D58}" type="datetime1">
              <a:rPr lang="en-US" smtClean="0"/>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6CB4B4D-7CA3-9044-876B-883B54F8677D}" type="slidenum">
              <a:rPr lang="en-US" kern="0" smtClean="0">
                <a:latin typeface="Calibri"/>
                <a:sym typeface="Calibri"/>
              </a:rPr>
              <a:pPr/>
              <a:t>‹#›</a:t>
            </a:fld>
            <a:endParaRPr lang="en-US" kern="0" dirty="0">
              <a:latin typeface="Calibri"/>
              <a:sym typeface="Calibri"/>
            </a:endParaRPr>
          </a:p>
        </p:txBody>
      </p:sp>
    </p:spTree>
    <p:extLst>
      <p:ext uri="{BB962C8B-B14F-4D97-AF65-F5344CB8AC3E}">
        <p14:creationId xmlns:p14="http://schemas.microsoft.com/office/powerpoint/2010/main" val="57742668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FFA25-1F14-468C-A703-E4D2A29C1DE6}" type="datetime1">
              <a:rPr lang="en-US" smtClean="0"/>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723664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F051936-AB18-4A6E-8ACF-95189334067A}" type="datetime1">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6CB4B4D-7CA3-9044-876B-883B54F8677D}" type="slidenum">
              <a:rPr lang="en-US" kern="0" smtClean="0">
                <a:latin typeface="Calibri"/>
                <a:sym typeface="Calibri"/>
              </a:rPr>
              <a:pPr/>
              <a:t>‹#›</a:t>
            </a:fld>
            <a:endParaRPr lang="en-US" kern="0" dirty="0">
              <a:latin typeface="Calibri"/>
              <a:sym typeface="Calibri"/>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663319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fld id="{5EF6270E-6FBD-4BCC-8526-896795EA6B28}" type="datetime1">
              <a:rPr lang="en-US" smtClean="0"/>
              <a:t>3/7/2025</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86CB4B4D-7CA3-9044-876B-883B54F8677D}" type="slidenum">
              <a:rPr lang="en-US" kern="0" smtClean="0">
                <a:latin typeface="Calibri"/>
                <a:sym typeface="Calibri"/>
              </a:rPr>
              <a:pPr/>
              <a:t>‹#›</a:t>
            </a:fld>
            <a:endParaRPr lang="en-US" kern="0" dirty="0">
              <a:latin typeface="Calibri"/>
              <a:sym typeface="Calibri"/>
            </a:endParaRPr>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32334734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FC439A1-A26E-482A-A1D0-B75D7CE23505}" type="datetime1">
              <a:rPr lang="en-US" smtClean="0"/>
              <a:t>3/7/2025</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6CB4B4D-7CA3-9044-876B-883B54F8677D}" type="slidenum">
              <a:rPr lang="en-US" kern="0" smtClean="0">
                <a:latin typeface="Calibri"/>
                <a:sym typeface="Calibri"/>
              </a:rPr>
              <a:pPr/>
              <a:t>‹#›</a:t>
            </a:fld>
            <a:endParaRPr lang="en-US" kern="0" dirty="0">
              <a:latin typeface="Calibri"/>
              <a:sym typeface="Calibri"/>
            </a:endParaRPr>
          </a:p>
        </p:txBody>
      </p:sp>
    </p:spTree>
    <p:extLst>
      <p:ext uri="{BB962C8B-B14F-4D97-AF65-F5344CB8AC3E}">
        <p14:creationId xmlns:p14="http://schemas.microsoft.com/office/powerpoint/2010/main" val="1292023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oiriazi@schools.ac.c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panexams.moec.gov.cy/index.php/el/exetaseis/entyp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apoiriazi@schools.ac.cy"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ch.cy/mc/1049/odigos_exetaseon_tomos_a_2025.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rcheia.moec.gov.cy/mc/1004/odigos_exetaseon_tomos_a_2024.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ch.cy/mc/1049/odigos_exetaseon_tomos_b_2025.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0"/>
            <a:ext cx="9144000" cy="1295400"/>
          </a:xfrm>
          <a:solidFill>
            <a:schemeClr val="accent1">
              <a:lumMod val="20000"/>
              <a:lumOff val="80000"/>
            </a:schemeClr>
          </a:solidFill>
        </p:spPr>
        <p:txBody>
          <a:bodyPr>
            <a:normAutofit fontScale="90000"/>
          </a:bodyPr>
          <a:lstStyle/>
          <a:p>
            <a:pPr algn="ctr"/>
            <a:br>
              <a:rPr lang="en-US" b="1" dirty="0">
                <a:latin typeface="Arial Narrow" pitchFamily="34" charset="0"/>
              </a:rPr>
            </a:br>
            <a:endParaRPr lang="en-US" b="1" dirty="0">
              <a:latin typeface="Century Gothic" panose="020B0502020202020204" pitchFamily="34" charset="0"/>
            </a:endParaRPr>
          </a:p>
        </p:txBody>
      </p:sp>
      <p:sp>
        <p:nvSpPr>
          <p:cNvPr id="12" name="Rectangle 11"/>
          <p:cNvSpPr/>
          <p:nvPr/>
        </p:nvSpPr>
        <p:spPr>
          <a:xfrm>
            <a:off x="7725666" y="5717208"/>
            <a:ext cx="4343400" cy="646331"/>
          </a:xfrm>
          <a:prstGeom prst="rect">
            <a:avLst/>
          </a:prstGeom>
        </p:spPr>
        <p:txBody>
          <a:bodyPr wrap="square">
            <a:spAutoFit/>
          </a:bodyPr>
          <a:lstStyle/>
          <a:p>
            <a:pPr algn="ctr"/>
            <a:r>
              <a:rPr lang="el-GR" b="1" i="1" dirty="0">
                <a:solidFill>
                  <a:prstClr val="black"/>
                </a:solidFill>
                <a:latin typeface="Century Gothic" panose="020B0502020202020204" pitchFamily="34" charset="0"/>
                <a:ea typeface="Calibri"/>
                <a:cs typeface="Arial" panose="020B0604020202020204" pitchFamily="34" charset="0"/>
              </a:rPr>
              <a:t>Φανή-Άννα Ποϊριάζη-Μαυρίδου</a:t>
            </a:r>
          </a:p>
          <a:p>
            <a:pPr algn="ctr"/>
            <a:r>
              <a:rPr lang="el-GR" i="1" dirty="0">
                <a:solidFill>
                  <a:prstClr val="black"/>
                </a:solidFill>
                <a:latin typeface="Century Gothic" panose="020B0502020202020204" pitchFamily="34" charset="0"/>
                <a:ea typeface="Calibri"/>
                <a:cs typeface="Arial" panose="020B0604020202020204" pitchFamily="34" charset="0"/>
              </a:rPr>
              <a:t>Σύμβουλος Φυσικής Αγωγής Μ.Ε.</a:t>
            </a:r>
            <a:endParaRPr lang="en-US" i="1" dirty="0">
              <a:solidFill>
                <a:prstClr val="black"/>
              </a:solidFill>
              <a:latin typeface="Century Gothic" panose="020B0502020202020204" pitchFamily="34" charset="0"/>
              <a:ea typeface="Calibri"/>
              <a:cs typeface="Arial" panose="020B0604020202020204" pitchFamily="34" charset="0"/>
            </a:endParaRPr>
          </a:p>
        </p:txBody>
      </p:sp>
      <p:sp>
        <p:nvSpPr>
          <p:cNvPr id="5" name="Content Placeholder 4">
            <a:extLst>
              <a:ext uri="{FF2B5EF4-FFF2-40B4-BE49-F238E27FC236}">
                <a16:creationId xmlns:a16="http://schemas.microsoft.com/office/drawing/2014/main" id="{F120EAC1-08FF-44E8-A591-5DC72E108867}"/>
              </a:ext>
            </a:extLst>
          </p:cNvPr>
          <p:cNvSpPr>
            <a:spLocks noGrp="1"/>
          </p:cNvSpPr>
          <p:nvPr>
            <p:ph sz="quarter" idx="1"/>
          </p:nvPr>
        </p:nvSpPr>
        <p:spPr>
          <a:xfrm>
            <a:off x="850420" y="1482754"/>
            <a:ext cx="10871200" cy="4495800"/>
          </a:xfrm>
        </p:spPr>
        <p:txBody>
          <a:bodyPr/>
          <a:lstStyle/>
          <a:p>
            <a:endParaRPr lang="el-GR" dirty="0"/>
          </a:p>
          <a:p>
            <a:endParaRPr lang="el-GR" dirty="0"/>
          </a:p>
          <a:p>
            <a:pPr marL="0" indent="0" algn="ctr">
              <a:buNone/>
            </a:pPr>
            <a:r>
              <a:rPr lang="el-GR" sz="4000" b="1" dirty="0">
                <a:solidFill>
                  <a:schemeClr val="tx2">
                    <a:lumMod val="75000"/>
                  </a:schemeClr>
                </a:solidFill>
                <a:latin typeface="Cambria" panose="02040503050406030204" pitchFamily="18" charset="0"/>
                <a:ea typeface="Cambria" panose="02040503050406030204" pitchFamily="18" charset="0"/>
              </a:rPr>
              <a:t>ΕΞΕΤΑΣΗ «ΠΡΑΚΤΙΚΗ ΔΟΚΙΜΑΣΙΑ»</a:t>
            </a:r>
          </a:p>
          <a:p>
            <a:pPr marL="0" indent="0" algn="ctr">
              <a:buNone/>
            </a:pPr>
            <a:r>
              <a:rPr lang="el-GR" sz="4000" b="1" dirty="0">
                <a:solidFill>
                  <a:schemeClr val="tx2">
                    <a:lumMod val="75000"/>
                  </a:schemeClr>
                </a:solidFill>
                <a:latin typeface="Cambria" panose="02040503050406030204" pitchFamily="18" charset="0"/>
                <a:ea typeface="Cambria" panose="02040503050406030204" pitchFamily="18" charset="0"/>
              </a:rPr>
              <a:t>(μάθημα πρόσβασης, κωδ.32)</a:t>
            </a:r>
          </a:p>
          <a:p>
            <a:pPr marL="0" indent="0" algn="ctr">
              <a:buNone/>
            </a:pPr>
            <a:r>
              <a:rPr lang="el-GR" sz="4000" b="1" dirty="0">
                <a:solidFill>
                  <a:schemeClr val="tx2">
                    <a:lumMod val="75000"/>
                  </a:schemeClr>
                </a:solidFill>
                <a:latin typeface="Cambria" panose="02040503050406030204" pitchFamily="18" charset="0"/>
                <a:ea typeface="Cambria" panose="02040503050406030204" pitchFamily="18" charset="0"/>
              </a:rPr>
              <a:t>ΠΡΙΜΟΔΟΤΗΣΗ αθλητών με διακρίσεις </a:t>
            </a:r>
          </a:p>
          <a:p>
            <a:endParaRPr lang="en-GB" dirty="0"/>
          </a:p>
        </p:txBody>
      </p:sp>
      <p:sp>
        <p:nvSpPr>
          <p:cNvPr id="10" name="TextBox 9">
            <a:extLst>
              <a:ext uri="{FF2B5EF4-FFF2-40B4-BE49-F238E27FC236}">
                <a16:creationId xmlns:a16="http://schemas.microsoft.com/office/drawing/2014/main" id="{AE61485B-CD57-46FE-BC28-D941FA9A9234}"/>
              </a:ext>
            </a:extLst>
          </p:cNvPr>
          <p:cNvSpPr txBox="1"/>
          <p:nvPr/>
        </p:nvSpPr>
        <p:spPr>
          <a:xfrm>
            <a:off x="470380" y="5717207"/>
            <a:ext cx="6094602" cy="646331"/>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Century Gothic" panose="020B0502020202020204"/>
                <a:ea typeface="+mn-ea"/>
                <a:cs typeface="+mn-cs"/>
                <a:hlinkClick r:id="rId3">
                  <a:extLst>
                    <a:ext uri="{A12FA001-AC4F-418D-AE19-62706E023703}">
                      <ahyp:hlinkClr xmlns:ahyp="http://schemas.microsoft.com/office/drawing/2018/hyperlinkcolor" val="tx"/>
                    </a:ext>
                  </a:extLst>
                </a:hlinkClick>
              </a:rPr>
              <a:t>apoiriazi@schools.ac.cy</a:t>
            </a:r>
            <a:endParaRPr kumimoji="0" lang="en-US" b="1" i="0" u="none" strike="noStrike" kern="1200" cap="none" spc="0" normalizeH="0" baseline="0" noProof="0" dirty="0">
              <a:ln>
                <a:noFill/>
              </a:ln>
              <a:solidFill>
                <a:srgbClr val="0000FF"/>
              </a:solidFill>
              <a:effectLst/>
              <a:uLnTx/>
              <a:uFillTx/>
              <a:latin typeface="Century Gothic" panose="020B050202020202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l-GR" dirty="0">
                <a:solidFill>
                  <a:prstClr val="black"/>
                </a:solidFill>
                <a:latin typeface="Century Gothic" panose="020B0502020202020204"/>
              </a:rPr>
              <a:t>Τηλ. γραφείου</a:t>
            </a: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 ++357 22 800764</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a:t>
            </a:fld>
            <a:endParaRPr lang="en-US" dirty="0"/>
          </a:p>
        </p:txBody>
      </p:sp>
      <p:pic>
        <p:nvPicPr>
          <p:cNvPr id="6" name="Picture 5">
            <a:extLst>
              <a:ext uri="{FF2B5EF4-FFF2-40B4-BE49-F238E27FC236}">
                <a16:creationId xmlns:a16="http://schemas.microsoft.com/office/drawing/2014/main" id="{F6496E6F-25B6-F810-AB63-4F1DA20EB5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24812" y="-125534"/>
            <a:ext cx="5984683" cy="1546468"/>
          </a:xfrm>
          <a:prstGeom prst="rect">
            <a:avLst/>
          </a:prstGeom>
        </p:spPr>
      </p:pic>
    </p:spTree>
    <p:extLst>
      <p:ext uri="{BB962C8B-B14F-4D97-AF65-F5344CB8AC3E}">
        <p14:creationId xmlns:p14="http://schemas.microsoft.com/office/powerpoint/2010/main" val="407983715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10</a:t>
            </a:fld>
            <a:endParaRPr lang="en-US" kern="0" dirty="0">
              <a:latin typeface="Calibri"/>
              <a:sym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011137147"/>
              </p:ext>
            </p:extLst>
          </p:nvPr>
        </p:nvGraphicFramePr>
        <p:xfrm>
          <a:off x="1040525" y="1639614"/>
          <a:ext cx="10484069" cy="4603530"/>
        </p:xfrm>
        <a:graphic>
          <a:graphicData uri="http://schemas.openxmlformats.org/drawingml/2006/table">
            <a:tbl>
              <a:tblPr firstRow="1" firstCol="1" bandRow="1"/>
              <a:tblGrid>
                <a:gridCol w="1649161">
                  <a:extLst>
                    <a:ext uri="{9D8B030D-6E8A-4147-A177-3AD203B41FA5}">
                      <a16:colId xmlns:a16="http://schemas.microsoft.com/office/drawing/2014/main" val="1628751845"/>
                    </a:ext>
                  </a:extLst>
                </a:gridCol>
                <a:gridCol w="1314025">
                  <a:extLst>
                    <a:ext uri="{9D8B030D-6E8A-4147-A177-3AD203B41FA5}">
                      <a16:colId xmlns:a16="http://schemas.microsoft.com/office/drawing/2014/main" val="3822758633"/>
                    </a:ext>
                  </a:extLst>
                </a:gridCol>
                <a:gridCol w="1312417">
                  <a:extLst>
                    <a:ext uri="{9D8B030D-6E8A-4147-A177-3AD203B41FA5}">
                      <a16:colId xmlns:a16="http://schemas.microsoft.com/office/drawing/2014/main" val="1834115793"/>
                    </a:ext>
                  </a:extLst>
                </a:gridCol>
                <a:gridCol w="1202312">
                  <a:extLst>
                    <a:ext uri="{9D8B030D-6E8A-4147-A177-3AD203B41FA5}">
                      <a16:colId xmlns:a16="http://schemas.microsoft.com/office/drawing/2014/main" val="623580742"/>
                    </a:ext>
                  </a:extLst>
                </a:gridCol>
                <a:gridCol w="1225619">
                  <a:extLst>
                    <a:ext uri="{9D8B030D-6E8A-4147-A177-3AD203B41FA5}">
                      <a16:colId xmlns:a16="http://schemas.microsoft.com/office/drawing/2014/main" val="321856644"/>
                    </a:ext>
                  </a:extLst>
                </a:gridCol>
                <a:gridCol w="1179006">
                  <a:extLst>
                    <a:ext uri="{9D8B030D-6E8A-4147-A177-3AD203B41FA5}">
                      <a16:colId xmlns:a16="http://schemas.microsoft.com/office/drawing/2014/main" val="3939137107"/>
                    </a:ext>
                  </a:extLst>
                </a:gridCol>
                <a:gridCol w="1281074">
                  <a:extLst>
                    <a:ext uri="{9D8B030D-6E8A-4147-A177-3AD203B41FA5}">
                      <a16:colId xmlns:a16="http://schemas.microsoft.com/office/drawing/2014/main" val="3391878215"/>
                    </a:ext>
                  </a:extLst>
                </a:gridCol>
                <a:gridCol w="1320455">
                  <a:extLst>
                    <a:ext uri="{9D8B030D-6E8A-4147-A177-3AD203B41FA5}">
                      <a16:colId xmlns:a16="http://schemas.microsoft.com/office/drawing/2014/main" val="546477490"/>
                    </a:ext>
                  </a:extLst>
                </a:gridCol>
              </a:tblGrid>
              <a:tr h="665946">
                <a:tc>
                  <a:txBody>
                    <a:bodyPr/>
                    <a:lstStyle/>
                    <a:p>
                      <a:pPr marL="0" marR="0" algn="ctr">
                        <a:lnSpc>
                          <a:spcPct val="107000"/>
                        </a:lnSpc>
                        <a:spcBef>
                          <a:spcPts val="0"/>
                        </a:spcBef>
                        <a:spcAft>
                          <a:spcPts val="0"/>
                        </a:spcAft>
                      </a:pP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Περίπτωση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9867"/>
                  </a:ext>
                </a:extLst>
              </a:tr>
              <a:tr h="666135">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Ολυμπιακό άθλημα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ΙΣΤΙΟΠΛΟΙΑ Lazer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ΤΑΕΚΒΟΝΤΟ</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ΚΑΡΑΤΕ ΚΟΥΜΙΤΕ</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ΚΟΛΥΜΒΗΣΗ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ΠΟΔΟΣΦΑΙΡΟ</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ΣΤΙΒΟΣ σκυταλοδρομ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ΠΙΓΚ-ΠΟΓΚ διπλό</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992008"/>
                  </a:ext>
                </a:extLst>
              </a:tr>
              <a:tr h="666135">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Διάκριση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4</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Παγκόσμιο</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3</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Παγκύπριο εφ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ΑΜΚΕ</a:t>
                      </a:r>
                    </a:p>
                    <a:p>
                      <a:pPr marL="0" marR="0" algn="ctr">
                        <a:lnSpc>
                          <a:spcPct val="107000"/>
                        </a:lnSpc>
                        <a:spcBef>
                          <a:spcPts val="0"/>
                        </a:spcBef>
                        <a:spcAft>
                          <a:spcPts val="0"/>
                        </a:spcAft>
                      </a:pP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MULTI SPORT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Παγκύπριο εφ.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Παγκύπριο εφ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Παγκύπριο εφ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a:t>
                      </a:r>
                      <a:r>
                        <a:rPr lang="el-GR" sz="1400" baseline="30000" dirty="0">
                          <a:effectLst/>
                          <a:latin typeface="Arial Narrow" panose="020B0606020202030204" pitchFamily="34" charset="0"/>
                          <a:ea typeface="Calibri" panose="020F0502020204030204" pitchFamily="34" charset="0"/>
                          <a:cs typeface="Times New Roman" panose="02020603050405020304" pitchFamily="18" charset="0"/>
                        </a:rPr>
                        <a:t>η</a:t>
                      </a:r>
                      <a:r>
                        <a:rPr lang="el-GR" sz="1400" dirty="0">
                          <a:effectLst/>
                          <a:latin typeface="Arial Narrow" panose="020B0606020202030204" pitchFamily="34" charset="0"/>
                          <a:ea typeface="Calibri" panose="020F0502020204030204" pitchFamily="34" charset="0"/>
                          <a:cs typeface="Times New Roman" panose="02020603050405020304" pitchFamily="18" charset="0"/>
                        </a:rPr>
                        <a:t> θέση Παγκύπριο εφ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83701"/>
                  </a:ext>
                </a:extLst>
              </a:tr>
              <a:tr h="484842">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Αρ.συμμετ.</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70160"/>
                  </a:ext>
                </a:extLst>
              </a:tr>
              <a:tr h="484842">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Φύλλο αγώνος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 - 4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ΝΑΙ</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724938"/>
                  </a:ext>
                </a:extLst>
              </a:tr>
              <a:tr h="484842">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Έτος διάκρισης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202</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054033"/>
                  </a:ext>
                </a:extLst>
              </a:tr>
              <a:tr h="665946">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Ηλικιακή κατηγορία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U18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dirty="0">
                          <a:effectLst/>
                          <a:latin typeface="Arial Narrow" panose="020B0606020202030204" pitchFamily="34" charset="0"/>
                          <a:ea typeface="Calibri" panose="020F0502020204030204" pitchFamily="34" charset="0"/>
                          <a:cs typeface="Times New Roman" panose="02020603050405020304" pitchFamily="18" charset="0"/>
                        </a:rPr>
                        <a:t>Νεανίδων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U18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U21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U18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U18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U16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153744"/>
                  </a:ext>
                </a:extLst>
              </a:tr>
              <a:tr h="484842">
                <a:tc>
                  <a:txBody>
                    <a:bodyPr/>
                    <a:lstStyle/>
                    <a:p>
                      <a:pPr marL="0" marR="0">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Πριμοδότηση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l-GR" sz="1400" b="1"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35%</a:t>
                      </a:r>
                      <a:endParaRPr lang="en-US" sz="1100" b="1"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26.25%</a:t>
                      </a:r>
                      <a:endParaRPr lang="en-US" sz="1100" b="1"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8</a:t>
                      </a:r>
                      <a:r>
                        <a:rPr lang="el-GR"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a:t>
                      </a: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75%</a:t>
                      </a:r>
                      <a:endParaRPr lang="en-US" sz="1100" b="1"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17</a:t>
                      </a:r>
                      <a:r>
                        <a:rPr lang="el-GR"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a:t>
                      </a: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5</a:t>
                      </a:r>
                      <a:r>
                        <a:rPr lang="el-GR"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0</a:t>
                      </a:r>
                      <a:r>
                        <a:rPr lang="en-US" sz="1400" b="1" dirty="0">
                          <a:solidFill>
                            <a:srgbClr val="0033CC"/>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100" b="1"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77899"/>
                  </a:ext>
                </a:extLst>
              </a:tr>
            </a:tbl>
          </a:graphicData>
        </a:graphic>
      </p:graphicFrame>
      <p:sp>
        <p:nvSpPr>
          <p:cNvPr id="7" name="Rectangle 6"/>
          <p:cNvSpPr/>
          <p:nvPr/>
        </p:nvSpPr>
        <p:spPr>
          <a:xfrm>
            <a:off x="8658849" y="646043"/>
            <a:ext cx="2572371" cy="369332"/>
          </a:xfrm>
          <a:prstGeom prst="rect">
            <a:avLst/>
          </a:prstGeom>
        </p:spPr>
        <p:txBody>
          <a:bodyPr wrap="none">
            <a:spAutoFit/>
          </a:bodyPr>
          <a:lstStyle/>
          <a:p>
            <a:r>
              <a:rPr lang="el-GR" b="1" i="1" u="sng" dirty="0">
                <a:solidFill>
                  <a:srgbClr val="DBEFF9">
                    <a:lumMod val="25000"/>
                  </a:srgbClr>
                </a:solidFill>
                <a:latin typeface="Arial" panose="020B0604020202020204" pitchFamily="34" charset="0"/>
                <a:cs typeface="Arial" panose="020B0604020202020204" pitchFamily="34" charset="0"/>
              </a:rPr>
              <a:t>Μερικά παραδείγματα</a:t>
            </a:r>
            <a:endParaRPr lang="en-US" b="1" i="1" u="sng" dirty="0">
              <a:solidFill>
                <a:srgbClr val="DBEFF9">
                  <a:lumMod val="25000"/>
                </a:srgb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6894446-B632-E71C-CE89-AD195AF10A7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23527432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6B8B1-DB18-5610-E24B-E3B82F0BA219}"/>
              </a:ext>
            </a:extLst>
          </p:cNvPr>
          <p:cNvPicPr>
            <a:picLocks noChangeAspect="1"/>
          </p:cNvPicPr>
          <p:nvPr/>
        </p:nvPicPr>
        <p:blipFill>
          <a:blip r:embed="rId3"/>
          <a:stretch>
            <a:fillRect/>
          </a:stretch>
        </p:blipFill>
        <p:spPr>
          <a:xfrm>
            <a:off x="9248562" y="1210564"/>
            <a:ext cx="2943438" cy="2943438"/>
          </a:xfrm>
          <a:prstGeom prst="rect">
            <a:avLst/>
          </a:prstGeom>
        </p:spPr>
      </p:pic>
      <p:sp>
        <p:nvSpPr>
          <p:cNvPr id="4" name="TextBox 3">
            <a:extLst>
              <a:ext uri="{FF2B5EF4-FFF2-40B4-BE49-F238E27FC236}">
                <a16:creationId xmlns:a16="http://schemas.microsoft.com/office/drawing/2014/main" id="{7360B4E0-4C56-4E02-9CAE-B9F1B3AD7C2C}"/>
              </a:ext>
            </a:extLst>
          </p:cNvPr>
          <p:cNvSpPr txBox="1"/>
          <p:nvPr/>
        </p:nvSpPr>
        <p:spPr>
          <a:xfrm>
            <a:off x="6199464" y="511728"/>
            <a:ext cx="5452844" cy="5078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Πριμοδότηση αθλητών ΔΙΚΑΙΟΛΟΓΗΤΙΚΑ</a:t>
            </a:r>
            <a:r>
              <a:rPr kumimoji="0" lang="el-GR" sz="1800" b="1" i="1" u="sng" strike="noStrike" kern="1200" cap="none" spc="0" normalizeH="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 (1)</a:t>
            </a:r>
            <a:endPar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3999B407-019D-433D-9636-2ED29388EFA7}"/>
              </a:ext>
            </a:extLst>
          </p:cNvPr>
          <p:cNvSpPr txBox="1"/>
          <p:nvPr/>
        </p:nvSpPr>
        <p:spPr>
          <a:xfrm>
            <a:off x="355600" y="1445224"/>
            <a:ext cx="10614758" cy="5078313"/>
          </a:xfrm>
          <a:prstGeom prst="rect">
            <a:avLst/>
          </a:prstGeom>
          <a:noFill/>
        </p:spPr>
        <p:txBody>
          <a:bodyPr wrap="square" rtlCol="0">
            <a:spAutoFit/>
          </a:bodyPr>
          <a:lstStyle/>
          <a:p>
            <a:pPr marL="342900" indent="-342900">
              <a:buAutoNum type="arabicPeriod"/>
            </a:pPr>
            <a:r>
              <a:rPr lang="el-GR" b="1" dirty="0">
                <a:solidFill>
                  <a:schemeClr val="tx2">
                    <a:lumMod val="75000"/>
                  </a:schemeClr>
                </a:solidFill>
                <a:latin typeface="Arial" panose="020B0604020202020204" pitchFamily="34" charset="0"/>
                <a:cs typeface="Arial" panose="020B0604020202020204" pitchFamily="34" charset="0"/>
              </a:rPr>
              <a:t>Αίτηση Πριμοδότησης</a:t>
            </a:r>
            <a:endParaRPr lang="en-US" b="1" dirty="0">
              <a:solidFill>
                <a:schemeClr val="tx2">
                  <a:lumMod val="75000"/>
                </a:schemeClr>
              </a:solidFill>
              <a:latin typeface="Arial" panose="020B0604020202020204" pitchFamily="34" charset="0"/>
              <a:cs typeface="Arial" panose="020B0604020202020204" pitchFamily="34" charset="0"/>
            </a:endParaRPr>
          </a:p>
          <a:p>
            <a:r>
              <a:rPr lang="en-US" b="1" dirty="0">
                <a:solidFill>
                  <a:schemeClr val="tx2">
                    <a:lumMod val="60000"/>
                    <a:lumOff val="40000"/>
                  </a:schemeClr>
                </a:solidFill>
                <a:latin typeface="Arial" panose="020B0604020202020204" pitchFamily="34" charset="0"/>
                <a:cs typeface="Arial" panose="020B0604020202020204" pitchFamily="34" charset="0"/>
              </a:rPr>
              <a:t> </a:t>
            </a:r>
            <a:r>
              <a:rPr lang="en-US" b="1" dirty="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https://panexams.moec.gov.cy/index.php/el/exetaseis/entypa</a:t>
            </a:r>
            <a:r>
              <a:rPr lang="en-US" b="1" dirty="0">
                <a:solidFill>
                  <a:schemeClr val="tx2">
                    <a:lumMod val="60000"/>
                    <a:lumOff val="40000"/>
                  </a:schemeClr>
                </a:solidFill>
                <a:latin typeface="Arial" panose="020B0604020202020204" pitchFamily="34" charset="0"/>
                <a:cs typeface="Arial" panose="020B0604020202020204" pitchFamily="34" charset="0"/>
              </a:rPr>
              <a:t> </a:t>
            </a:r>
            <a:endParaRPr lang="el-GR" b="1" dirty="0">
              <a:solidFill>
                <a:schemeClr val="tx2">
                  <a:lumMod val="60000"/>
                  <a:lumOff val="40000"/>
                </a:schemeClr>
              </a:solidFill>
              <a:latin typeface="Arial" panose="020B0604020202020204" pitchFamily="34" charset="0"/>
              <a:cs typeface="Arial" panose="020B0604020202020204" pitchFamily="34" charset="0"/>
            </a:endParaRPr>
          </a:p>
          <a:p>
            <a:r>
              <a:rPr lang="el-GR" b="1" dirty="0">
                <a:solidFill>
                  <a:schemeClr val="tx2">
                    <a:lumMod val="75000"/>
                  </a:schemeClr>
                </a:solidFill>
                <a:latin typeface="Arial" panose="020B0604020202020204" pitchFamily="34" charset="0"/>
                <a:cs typeface="Arial" panose="020B0604020202020204" pitchFamily="34" charset="0"/>
              </a:rPr>
              <a:t>2. Πρωτότυπη Βεβαίωση</a:t>
            </a:r>
          </a:p>
          <a:p>
            <a:pPr marL="285750" indent="-285750">
              <a:buFontTx/>
              <a:buChar char="-"/>
            </a:pPr>
            <a:r>
              <a:rPr lang="el-GR" dirty="0">
                <a:latin typeface="Arial" panose="020B0604020202020204" pitchFamily="34" charset="0"/>
                <a:cs typeface="Arial" panose="020B0604020202020204" pitchFamily="34" charset="0"/>
              </a:rPr>
              <a:t>Για διακρίσεις στον </a:t>
            </a:r>
            <a:r>
              <a:rPr lang="el-GR" i="1" u="sng" dirty="0">
                <a:latin typeface="Arial" panose="020B0604020202020204" pitchFamily="34" charset="0"/>
                <a:cs typeface="Arial" panose="020B0604020202020204" pitchFamily="34" charset="0"/>
              </a:rPr>
              <a:t>εξωσχολικό</a:t>
            </a:r>
            <a:r>
              <a:rPr lang="el-GR" dirty="0">
                <a:latin typeface="Arial" panose="020B0604020202020204" pitchFamily="34" charset="0"/>
                <a:cs typeface="Arial" panose="020B0604020202020204" pitchFamily="34" charset="0"/>
              </a:rPr>
              <a:t> αθλητισμό από την οικεία αθλητική ομοσπονδία </a:t>
            </a:r>
          </a:p>
          <a:p>
            <a:pPr marL="285750" indent="-285750">
              <a:buFontTx/>
              <a:buChar char="-"/>
            </a:pPr>
            <a:r>
              <a:rPr lang="el-GR" dirty="0">
                <a:latin typeface="Arial" panose="020B0604020202020204" pitchFamily="34" charset="0"/>
                <a:cs typeface="Arial" panose="020B0604020202020204" pitchFamily="34" charset="0"/>
              </a:rPr>
              <a:t>Για διακρίσεις στον </a:t>
            </a:r>
            <a:r>
              <a:rPr lang="el-GR" i="1" u="sng" dirty="0">
                <a:latin typeface="Arial" panose="020B0604020202020204" pitchFamily="34" charset="0"/>
                <a:cs typeface="Arial" panose="020B0604020202020204" pitchFamily="34" charset="0"/>
              </a:rPr>
              <a:t>σχολικό</a:t>
            </a:r>
            <a:r>
              <a:rPr lang="el-GR" dirty="0">
                <a:latin typeface="Arial" panose="020B0604020202020204" pitchFamily="34" charset="0"/>
                <a:cs typeface="Arial" panose="020B0604020202020204" pitchFamily="34" charset="0"/>
              </a:rPr>
              <a:t> αθλητισμό από το Γραφείο Φυσικής Αγωγής του ΥΠΑΝ</a:t>
            </a:r>
          </a:p>
          <a:p>
            <a:r>
              <a:rPr lang="el-GR" dirty="0">
                <a:latin typeface="Arial" panose="020B0604020202020204" pitchFamily="34" charset="0"/>
                <a:cs typeface="Arial" panose="020B0604020202020204" pitchFamily="34" charset="0"/>
              </a:rPr>
              <a:t>Αίτηση έκδοσης βεβαίωσης για διακρίσεις σε σχολικούς αγώνες</a:t>
            </a:r>
          </a:p>
          <a:p>
            <a:r>
              <a:rPr lang="en-GB" b="1" dirty="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https://panexams.moec.gov.cy/index.php/el/exetaseis/entypa</a:t>
            </a:r>
            <a:r>
              <a:rPr lang="en-GB" b="1" dirty="0">
                <a:solidFill>
                  <a:schemeClr val="tx2">
                    <a:lumMod val="60000"/>
                    <a:lumOff val="40000"/>
                  </a:schemeClr>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endParaRPr lang="el-GR" b="1" dirty="0">
              <a:solidFill>
                <a:srgbClr val="0070C0"/>
              </a:solidFill>
              <a:latin typeface="Arial" panose="020B0604020202020204" pitchFamily="34" charset="0"/>
              <a:cs typeface="Arial" panose="020B0604020202020204" pitchFamily="34" charset="0"/>
            </a:endParaRPr>
          </a:p>
          <a:p>
            <a:r>
              <a:rPr lang="el-GR" b="1" dirty="0">
                <a:solidFill>
                  <a:schemeClr val="tx2">
                    <a:lumMod val="75000"/>
                  </a:schemeClr>
                </a:solidFill>
                <a:latin typeface="Arial" panose="020B0604020202020204" pitchFamily="34" charset="0"/>
                <a:cs typeface="Arial" panose="020B0604020202020204" pitchFamily="34" charset="0"/>
              </a:rPr>
              <a:t>3. Πιστοποιημένα φύλλα αγώνος </a:t>
            </a:r>
            <a:r>
              <a:rPr lang="el-GR" dirty="0">
                <a:solidFill>
                  <a:schemeClr val="tx2">
                    <a:lumMod val="75000"/>
                  </a:schemeClr>
                </a:solidFill>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με σφραγίδα ομοσπονδίας)</a:t>
            </a:r>
          </a:p>
          <a:p>
            <a:r>
              <a:rPr lang="el-GR" b="1" dirty="0">
                <a:solidFill>
                  <a:schemeClr val="tx2">
                    <a:lumMod val="75000"/>
                  </a:schemeClr>
                </a:solidFill>
                <a:latin typeface="Arial" panose="020B0604020202020204" pitchFamily="34" charset="0"/>
                <a:cs typeface="Arial" panose="020B0604020202020204" pitchFamily="34" charset="0"/>
              </a:rPr>
              <a:t>4. Φωτοαντίγραφο διπλώματος </a:t>
            </a:r>
            <a:r>
              <a:rPr lang="el-GR" dirty="0">
                <a:solidFill>
                  <a:schemeClr val="tx2">
                    <a:lumMod val="75000"/>
                  </a:schemeClr>
                </a:solidFill>
                <a:latin typeface="Arial" panose="020B0604020202020204" pitchFamily="34" charset="0"/>
                <a:cs typeface="Arial" panose="020B0604020202020204" pitchFamily="34" charset="0"/>
              </a:rPr>
              <a:t>(εάν υπάρχει)</a:t>
            </a:r>
          </a:p>
          <a:p>
            <a:r>
              <a:rPr lang="el-GR" b="1" dirty="0">
                <a:solidFill>
                  <a:schemeClr val="tx2">
                    <a:lumMod val="75000"/>
                  </a:schemeClr>
                </a:solidFill>
                <a:latin typeface="Arial" panose="020B0604020202020204" pitchFamily="34" charset="0"/>
                <a:cs typeface="Arial" panose="020B0604020202020204" pitchFamily="34" charset="0"/>
              </a:rPr>
              <a:t>5. Ιατρική βεβαίωση </a:t>
            </a:r>
            <a:r>
              <a:rPr lang="el-GR" dirty="0">
                <a:latin typeface="Arial" panose="020B0604020202020204" pitchFamily="34" charset="0"/>
                <a:cs typeface="Arial" panose="020B0604020202020204" pitchFamily="34" charset="0"/>
              </a:rPr>
              <a:t>(δυνατότητας συμμετοχής στην Πρακτική Δοκιμασία) </a:t>
            </a:r>
            <a:r>
              <a:rPr lang="el-GR" b="1" dirty="0">
                <a:solidFill>
                  <a:schemeClr val="tx2">
                    <a:lumMod val="75000"/>
                  </a:schemeClr>
                </a:solidFill>
                <a:latin typeface="Arial" panose="020B0604020202020204" pitchFamily="34" charset="0"/>
                <a:cs typeface="Arial" panose="020B0604020202020204" pitchFamily="34" charset="0"/>
              </a:rPr>
              <a:t>ή ΔΥ ΚΟΑ ή </a:t>
            </a:r>
          </a:p>
          <a:p>
            <a:r>
              <a:rPr lang="el-GR" b="1" dirty="0">
                <a:solidFill>
                  <a:schemeClr val="tx2">
                    <a:lumMod val="75000"/>
                  </a:schemeClr>
                </a:solidFill>
                <a:latin typeface="Arial" panose="020B0604020202020204" pitchFamily="34" charset="0"/>
                <a:cs typeface="Arial" panose="020B0604020202020204" pitchFamily="34" charset="0"/>
              </a:rPr>
              <a:t>Σχολική αθλητική ταυτότητα</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Αποστολή δικαιολογητικών </a:t>
            </a:r>
            <a:r>
              <a:rPr lang="el-GR" b="1" dirty="0">
                <a:latin typeface="Arial" panose="020B0604020202020204" pitchFamily="34" charset="0"/>
                <a:cs typeface="Arial" panose="020B0604020202020204" pitchFamily="34" charset="0"/>
              </a:rPr>
              <a:t>0</a:t>
            </a:r>
            <a:r>
              <a:rPr lang="en-GB" b="1" dirty="0">
                <a:latin typeface="Arial" panose="020B0604020202020204" pitchFamily="34" charset="0"/>
                <a:cs typeface="Arial" panose="020B0604020202020204" pitchFamily="34" charset="0"/>
              </a:rPr>
              <a:t>8</a:t>
            </a:r>
            <a:r>
              <a:rPr lang="el-GR" b="1" dirty="0">
                <a:latin typeface="Arial" panose="020B0604020202020204" pitchFamily="34" charset="0"/>
                <a:cs typeface="Arial" panose="020B0604020202020204" pitchFamily="34" charset="0"/>
              </a:rPr>
              <a:t>-1</a:t>
            </a:r>
            <a:r>
              <a:rPr lang="en-GB" b="1" dirty="0">
                <a:latin typeface="Arial" panose="020B0604020202020204" pitchFamily="34" charset="0"/>
                <a:cs typeface="Arial" panose="020B0604020202020204" pitchFamily="34" charset="0"/>
              </a:rPr>
              <a:t>6</a:t>
            </a:r>
            <a:r>
              <a:rPr lang="el-GR" b="1" dirty="0">
                <a:latin typeface="Arial" panose="020B0604020202020204" pitchFamily="34" charset="0"/>
                <a:cs typeface="Arial" panose="020B0604020202020204" pitchFamily="34" charset="0"/>
              </a:rPr>
              <a:t> Απριλίου 202</a:t>
            </a:r>
            <a:r>
              <a:rPr lang="en-GB" b="1" dirty="0">
                <a:latin typeface="Arial" panose="020B0604020202020204" pitchFamily="34" charset="0"/>
                <a:cs typeface="Arial" panose="020B0604020202020204" pitchFamily="34" charset="0"/>
              </a:rPr>
              <a:t>5</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(διπλοσυστημένα)</a:t>
            </a:r>
          </a:p>
          <a:p>
            <a:pPr algn="ctr"/>
            <a:endParaRPr lang="el-GR" dirty="0">
              <a:latin typeface="Arial" panose="020B0604020202020204" pitchFamily="34" charset="0"/>
              <a:cs typeface="Arial" panose="020B0604020202020204" pitchFamily="34" charset="0"/>
            </a:endParaRPr>
          </a:p>
          <a:p>
            <a:pPr algn="ctr"/>
            <a:r>
              <a:rPr lang="el-GR" b="1" dirty="0">
                <a:latin typeface="Arial" panose="020B0604020202020204" pitchFamily="34" charset="0"/>
                <a:cs typeface="Arial" panose="020B0604020202020204" pitchFamily="34" charset="0"/>
              </a:rPr>
              <a:t>Υπουργείο Παιδείας, Αθλητισμού και Νεολαίας</a:t>
            </a:r>
          </a:p>
          <a:p>
            <a:pPr algn="ctr"/>
            <a:r>
              <a:rPr lang="el-GR" b="1" dirty="0">
                <a:latin typeface="Arial" panose="020B0604020202020204" pitchFamily="34" charset="0"/>
                <a:cs typeface="Arial" panose="020B0604020202020204" pitchFamily="34" charset="0"/>
              </a:rPr>
              <a:t>Επιτροπή Πριμοδότησης</a:t>
            </a:r>
          </a:p>
          <a:p>
            <a:pPr algn="ctr"/>
            <a:r>
              <a:rPr lang="el-GR" b="1" dirty="0">
                <a:latin typeface="Arial" panose="020B0604020202020204" pitchFamily="34" charset="0"/>
                <a:cs typeface="Arial" panose="020B0604020202020204" pitchFamily="34" charset="0"/>
              </a:rPr>
              <a:t>Γραφείο Επιθεωρητών Φυσικής Αγωγής (γρ. 305 Α)</a:t>
            </a:r>
          </a:p>
          <a:p>
            <a:pPr algn="ctr"/>
            <a:r>
              <a:rPr lang="el-GR" b="1" dirty="0">
                <a:latin typeface="Arial" panose="020B0604020202020204" pitchFamily="34" charset="0"/>
                <a:cs typeface="Arial" panose="020B0604020202020204" pitchFamily="34" charset="0"/>
              </a:rPr>
              <a:t>Γωνία Κίμωνος και Θουκυδίδη, Ακρόπολη, 1434 Λευκωσία</a:t>
            </a:r>
          </a:p>
        </p:txBody>
      </p:sp>
      <p:sp>
        <p:nvSpPr>
          <p:cNvPr id="2" name="Slide Number Placeholder 1"/>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11</a:t>
            </a:fld>
            <a:endParaRPr lang="en-US" kern="0" dirty="0">
              <a:latin typeface="Calibri"/>
              <a:sym typeface="Calibri"/>
            </a:endParaRPr>
          </a:p>
        </p:txBody>
      </p:sp>
      <p:pic>
        <p:nvPicPr>
          <p:cNvPr id="6" name="Picture 5">
            <a:extLst>
              <a:ext uri="{FF2B5EF4-FFF2-40B4-BE49-F238E27FC236}">
                <a16:creationId xmlns:a16="http://schemas.microsoft.com/office/drawing/2014/main" id="{03DF4971-BA07-674B-47EE-3FCBE008C8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4107928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Effect transition="in" filter="fade">
                                      <p:cBhvr>
                                        <p:cTn id="56" dur="500"/>
                                        <p:tgtEl>
                                          <p:spTgt spid="5">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fade">
                                      <p:cBhvr>
                                        <p:cTn id="61" dur="500"/>
                                        <p:tgtEl>
                                          <p:spTgt spid="5">
                                            <p:txEl>
                                              <p:pRg st="12" end="1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14" end="14"/>
                                            </p:txEl>
                                          </p:spTgt>
                                        </p:tgtEl>
                                        <p:attrNameLst>
                                          <p:attrName>style.visibility</p:attrName>
                                        </p:attrNameLst>
                                      </p:cBhvr>
                                      <p:to>
                                        <p:strVal val="visible"/>
                                      </p:to>
                                    </p:set>
                                    <p:animEffect transition="in" filter="fade">
                                      <p:cBhvr>
                                        <p:cTn id="64" dur="500"/>
                                        <p:tgtEl>
                                          <p:spTgt spid="5">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Effect transition="in" filter="fade">
                                      <p:cBhvr>
                                        <p:cTn id="67" dur="500"/>
                                        <p:tgtEl>
                                          <p:spTgt spid="5">
                                            <p:txEl>
                                              <p:pRg st="15" end="15"/>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16" end="16"/>
                                            </p:txEl>
                                          </p:spTgt>
                                        </p:tgtEl>
                                        <p:attrNameLst>
                                          <p:attrName>style.visibility</p:attrName>
                                        </p:attrNameLst>
                                      </p:cBhvr>
                                      <p:to>
                                        <p:strVal val="visible"/>
                                      </p:to>
                                    </p:set>
                                    <p:animEffect transition="in" filter="fade">
                                      <p:cBhvr>
                                        <p:cTn id="70" dur="500"/>
                                        <p:tgtEl>
                                          <p:spTgt spid="5">
                                            <p:txEl>
                                              <p:pRg st="16" end="16"/>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
                                            <p:txEl>
                                              <p:pRg st="17" end="17"/>
                                            </p:txEl>
                                          </p:spTgt>
                                        </p:tgtEl>
                                        <p:attrNameLst>
                                          <p:attrName>style.visibility</p:attrName>
                                        </p:attrNameLst>
                                      </p:cBhvr>
                                      <p:to>
                                        <p:strVal val="visible"/>
                                      </p:to>
                                    </p:set>
                                    <p:animEffect transition="in" filter="fade">
                                      <p:cBhvr>
                                        <p:cTn id="73"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2938" y="444661"/>
            <a:ext cx="5090615" cy="456535"/>
          </a:xfrm>
          <a:prstGeom prst="rect">
            <a:avLst/>
          </a:prstGeom>
          <a:noFill/>
        </p:spPr>
        <p:txBody>
          <a:bodyPr wrap="square" rtlCol="0">
            <a:spAutoFit/>
          </a:bodyPr>
          <a:lstStyle/>
          <a:p>
            <a:pPr lvl="0" algn="ctr">
              <a:lnSpc>
                <a:spcPct val="150000"/>
              </a:lnSpc>
              <a:defRPr/>
            </a:pPr>
            <a:r>
              <a:rPr lang="el-GR" b="1" i="1" u="sng" dirty="0">
                <a:solidFill>
                  <a:srgbClr val="DBEFF9">
                    <a:lumMod val="25000"/>
                  </a:srgbClr>
                </a:solidFill>
                <a:latin typeface="Arial" panose="020B0604020202020204" pitchFamily="34" charset="0"/>
                <a:cs typeface="Arial" panose="020B0604020202020204" pitchFamily="34" charset="0"/>
              </a:rPr>
              <a:t>Πριμοδότηση αθλητών ΔΙΚΑΙΟΛΟΓΗΤΙΚΑ (2)</a:t>
            </a:r>
          </a:p>
        </p:txBody>
      </p:sp>
      <p:sp>
        <p:nvSpPr>
          <p:cNvPr id="5" name="TextBox 4"/>
          <p:cNvSpPr txBox="1"/>
          <p:nvPr/>
        </p:nvSpPr>
        <p:spPr>
          <a:xfrm>
            <a:off x="1748767" y="1950386"/>
            <a:ext cx="8027411" cy="3395994"/>
          </a:xfrm>
          <a:prstGeom prst="rect">
            <a:avLst/>
          </a:prstGeom>
          <a:noFill/>
        </p:spPr>
        <p:txBody>
          <a:bodyPr wrap="square" rtlCol="0">
            <a:spAutoFit/>
          </a:bodyPr>
          <a:lstStyle/>
          <a:p>
            <a:pPr algn="ctr"/>
            <a:r>
              <a:rPr lang="el-GR" sz="2000" b="1" dirty="0">
                <a:solidFill>
                  <a:srgbClr val="FF0000"/>
                </a:solidFill>
                <a:latin typeface="Arial" panose="020B0604020202020204" pitchFamily="34" charset="0"/>
                <a:cs typeface="Arial" panose="020B0604020202020204" pitchFamily="34" charset="0"/>
              </a:rPr>
              <a:t>ΠΡΟΣΟΧΗ!!!</a:t>
            </a:r>
          </a:p>
          <a:p>
            <a:endParaRPr lang="el-GR" dirty="0">
              <a:latin typeface="Arial" panose="020B0604020202020204" pitchFamily="34" charset="0"/>
              <a:cs typeface="Arial" panose="020B0604020202020204" pitchFamily="34" charset="0"/>
            </a:endParaRPr>
          </a:p>
          <a:p>
            <a:pPr algn="just">
              <a:lnSpc>
                <a:spcPct val="150000"/>
              </a:lnSpc>
            </a:pPr>
            <a:r>
              <a:rPr lang="el-GR" sz="2000" dirty="0">
                <a:latin typeface="Arial" panose="020B0604020202020204" pitchFamily="34" charset="0"/>
                <a:cs typeface="Arial" panose="020B0604020202020204" pitchFamily="34" charset="0"/>
              </a:rPr>
              <a:t>Μετά την καταληκτική ημερομηνία υποβολής των αιτήσεων πριμοδότησης, γίνονται δεκτά δικαιολογητικά </a:t>
            </a:r>
            <a:r>
              <a:rPr lang="el-GR" sz="2000" b="1" u="sng" dirty="0">
                <a:latin typeface="Arial" panose="020B0604020202020204" pitchFamily="34" charset="0"/>
                <a:cs typeface="Arial" panose="020B0604020202020204" pitchFamily="34" charset="0"/>
              </a:rPr>
              <a:t>ΜΟΝΟ</a:t>
            </a:r>
            <a:r>
              <a:rPr lang="el-GR" sz="2000" dirty="0">
                <a:latin typeface="Arial" panose="020B0604020202020204" pitchFamily="34" charset="0"/>
                <a:cs typeface="Arial" panose="020B0604020202020204" pitchFamily="34" charset="0"/>
              </a:rPr>
              <a:t> όσα αφορούν βελτίωση πριμοδότησης από συμμετοχή σε αγώνες που θα διεξαχθούν μετά την καταληκτική ημερομηνία. Τα συγκεκριμένα δικαιολογητικά βελτίωσης πριμοδότησης γίνονται δεκτά μόνο μέχρι την ημέρα εξέτασης του υποψηφίου στην Πρακτική Δοκιμασία.</a:t>
            </a:r>
            <a:endParaRPr lang="en-US" sz="2000" dirty="0">
              <a:latin typeface="Tw Cen MT" panose="020B0602020104020603"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12</a:t>
            </a:fld>
            <a:endParaRPr lang="en-US" kern="0" dirty="0">
              <a:latin typeface="Calibri"/>
              <a:sym typeface="Calibri"/>
            </a:endParaRPr>
          </a:p>
        </p:txBody>
      </p:sp>
      <p:pic>
        <p:nvPicPr>
          <p:cNvPr id="2" name="Picture 1">
            <a:extLst>
              <a:ext uri="{FF2B5EF4-FFF2-40B4-BE49-F238E27FC236}">
                <a16:creationId xmlns:a16="http://schemas.microsoft.com/office/drawing/2014/main" id="{D0B5C136-030D-FD8D-E5A4-DFE350F20E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235206134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22829" y="133194"/>
            <a:ext cx="5139373" cy="969348"/>
          </a:xfrm>
          <a:prstGeom prst="rect">
            <a:avLst/>
          </a:prstGeom>
        </p:spPr>
      </p:pic>
      <p:sp>
        <p:nvSpPr>
          <p:cNvPr id="3" name="Content Placeholder 2"/>
          <p:cNvSpPr>
            <a:spLocks noGrp="1"/>
          </p:cNvSpPr>
          <p:nvPr>
            <p:ph sz="quarter" idx="1"/>
          </p:nvPr>
        </p:nvSpPr>
        <p:spPr>
          <a:xfrm>
            <a:off x="1514900" y="1589567"/>
            <a:ext cx="4465851" cy="4572000"/>
          </a:xfrm>
        </p:spPr>
        <p:txBody>
          <a:bodyPr>
            <a:normAutofit fontScale="70000" lnSpcReduction="20000"/>
          </a:bodyPr>
          <a:lstStyle/>
          <a:p>
            <a:pPr>
              <a:lnSpc>
                <a:spcPct val="120000"/>
              </a:lnSpc>
              <a:buClr>
                <a:schemeClr val="tx2">
                  <a:lumMod val="75000"/>
                </a:schemeClr>
              </a:buClr>
              <a:buSzPct val="100000"/>
              <a:buFont typeface="Wingdings" panose="05000000000000000000" pitchFamily="2" charset="2"/>
              <a:buChar char="q"/>
            </a:pPr>
            <a:r>
              <a:rPr lang="el-GR" b="1" dirty="0">
                <a:latin typeface="Arial" panose="020B0604020202020204" pitchFamily="34" charset="0"/>
                <a:cs typeface="Arial" panose="020B0604020202020204" pitchFamily="34" charset="0"/>
              </a:rPr>
              <a:t>Δρόμος</a:t>
            </a:r>
          </a:p>
          <a:p>
            <a:pPr>
              <a:lnSpc>
                <a:spcPct val="120000"/>
              </a:lnSpc>
              <a:buClr>
                <a:schemeClr val="tx2">
                  <a:lumMod val="75000"/>
                </a:schemeClr>
              </a:buClr>
              <a:buSzPct val="100000"/>
              <a:buFont typeface="Wingdings" panose="05000000000000000000" pitchFamily="2" charset="2"/>
              <a:buChar char="q"/>
            </a:pPr>
            <a:endParaRPr lang="el-GR" b="1" dirty="0">
              <a:latin typeface="Arial" panose="020B0604020202020204" pitchFamily="34" charset="0"/>
              <a:cs typeface="Arial" panose="020B0604020202020204" pitchFamily="34" charset="0"/>
            </a:endParaRPr>
          </a:p>
          <a:p>
            <a:pPr marL="0" indent="0">
              <a:lnSpc>
                <a:spcPct val="120000"/>
              </a:lnSpc>
              <a:buClr>
                <a:schemeClr val="tx2">
                  <a:lumMod val="75000"/>
                </a:schemeClr>
              </a:buClr>
              <a:buSzPct val="100000"/>
              <a:buNone/>
            </a:pPr>
            <a:r>
              <a:rPr lang="en-US" b="1" dirty="0">
                <a:latin typeface="Arial" panose="020B0604020202020204" pitchFamily="34" charset="0"/>
                <a:cs typeface="Arial" panose="020B0604020202020204" pitchFamily="34" charset="0"/>
              </a:rPr>
              <a:t>	</a:t>
            </a:r>
            <a:r>
              <a:rPr lang="el-GR" b="1" dirty="0">
                <a:solidFill>
                  <a:srgbClr val="0070C0"/>
                </a:solidFill>
                <a:latin typeface="Arial" panose="020B0604020202020204" pitchFamily="34" charset="0"/>
                <a:cs typeface="Arial" panose="020B0604020202020204" pitchFamily="34" charset="0"/>
              </a:rPr>
              <a:t>ή Κολύμβηση</a:t>
            </a:r>
          </a:p>
          <a:p>
            <a:pPr>
              <a:lnSpc>
                <a:spcPct val="120000"/>
              </a:lnSpc>
              <a:buClr>
                <a:schemeClr val="tx2">
                  <a:lumMod val="75000"/>
                </a:schemeClr>
              </a:buClr>
              <a:buSzPct val="100000"/>
              <a:buFont typeface="Wingdings" panose="05000000000000000000" pitchFamily="2" charset="2"/>
              <a:buChar char="q"/>
            </a:pPr>
            <a:endParaRPr lang="el-GR" b="1" dirty="0">
              <a:latin typeface="Arial" panose="020B0604020202020204" pitchFamily="34" charset="0"/>
              <a:cs typeface="Arial" panose="020B0604020202020204" pitchFamily="34" charset="0"/>
            </a:endParaRPr>
          </a:p>
          <a:p>
            <a:pPr>
              <a:lnSpc>
                <a:spcPct val="120000"/>
              </a:lnSpc>
              <a:buClr>
                <a:schemeClr val="tx2">
                  <a:lumMod val="75000"/>
                </a:schemeClr>
              </a:buClr>
              <a:buSzPct val="100000"/>
              <a:buFont typeface="Wingdings" panose="05000000000000000000" pitchFamily="2" charset="2"/>
              <a:buChar char="q"/>
            </a:pPr>
            <a:r>
              <a:rPr lang="el-GR" b="1" dirty="0">
                <a:latin typeface="Arial" panose="020B0604020202020204" pitchFamily="34" charset="0"/>
                <a:cs typeface="Arial" panose="020B0604020202020204" pitchFamily="34" charset="0"/>
              </a:rPr>
              <a:t>Άλμα εις μήκος</a:t>
            </a:r>
          </a:p>
          <a:p>
            <a:pPr>
              <a:lnSpc>
                <a:spcPct val="120000"/>
              </a:lnSpc>
              <a:buClr>
                <a:schemeClr val="tx2">
                  <a:lumMod val="75000"/>
                </a:schemeClr>
              </a:buClr>
              <a:buSzPct val="100000"/>
              <a:buFont typeface="Wingdings" panose="05000000000000000000" pitchFamily="2" charset="2"/>
              <a:buChar char="q"/>
            </a:pPr>
            <a:endParaRPr lang="el-GR" b="1" dirty="0">
              <a:latin typeface="Arial" panose="020B0604020202020204" pitchFamily="34" charset="0"/>
              <a:cs typeface="Arial" panose="020B0604020202020204" pitchFamily="34" charset="0"/>
            </a:endParaRPr>
          </a:p>
          <a:p>
            <a:pPr>
              <a:lnSpc>
                <a:spcPct val="120000"/>
              </a:lnSpc>
              <a:buClr>
                <a:schemeClr val="tx2">
                  <a:lumMod val="75000"/>
                </a:schemeClr>
              </a:buClr>
              <a:buSzPct val="100000"/>
              <a:buFont typeface="Wingdings" panose="05000000000000000000" pitchFamily="2" charset="2"/>
              <a:buChar char="q"/>
            </a:pPr>
            <a:r>
              <a:rPr lang="el-GR" b="1" dirty="0">
                <a:latin typeface="Arial" panose="020B0604020202020204" pitchFamily="34" charset="0"/>
                <a:cs typeface="Arial" panose="020B0604020202020204" pitchFamily="34" charset="0"/>
              </a:rPr>
              <a:t>Σφαιροβολία</a:t>
            </a:r>
          </a:p>
          <a:p>
            <a:pPr>
              <a:lnSpc>
                <a:spcPct val="120000"/>
              </a:lnSpc>
              <a:buClr>
                <a:schemeClr val="tx2">
                  <a:lumMod val="75000"/>
                </a:schemeClr>
              </a:buClr>
              <a:buSzPct val="100000"/>
              <a:buFont typeface="Wingdings" panose="05000000000000000000" pitchFamily="2" charset="2"/>
              <a:buChar char="q"/>
            </a:pPr>
            <a:endParaRPr lang="el-GR" b="1" dirty="0">
              <a:latin typeface="Arial" panose="020B0604020202020204" pitchFamily="34" charset="0"/>
              <a:cs typeface="Arial" panose="020B0604020202020204" pitchFamily="34" charset="0"/>
            </a:endParaRPr>
          </a:p>
          <a:p>
            <a:pPr>
              <a:lnSpc>
                <a:spcPct val="120000"/>
              </a:lnSpc>
              <a:buClr>
                <a:schemeClr val="tx2">
                  <a:lumMod val="75000"/>
                </a:schemeClr>
              </a:buClr>
              <a:buSzPct val="100000"/>
              <a:buFont typeface="Wingdings" panose="05000000000000000000" pitchFamily="2" charset="2"/>
              <a:buChar char="q"/>
            </a:pPr>
            <a:r>
              <a:rPr lang="el-GR" b="1" dirty="0">
                <a:latin typeface="Arial" panose="020B0604020202020204" pitchFamily="34" charset="0"/>
                <a:cs typeface="Arial" panose="020B0604020202020204" pitchFamily="34" charset="0"/>
              </a:rPr>
              <a:t>Αθλοπαιδιές</a:t>
            </a:r>
          </a:p>
          <a:p>
            <a:pPr>
              <a:lnSpc>
                <a:spcPct val="120000"/>
              </a:lnSpc>
              <a:buClr>
                <a:schemeClr val="tx2">
                  <a:lumMod val="75000"/>
                </a:schemeClr>
              </a:buClr>
              <a:buSzPct val="100000"/>
              <a:buFont typeface="Wingdings" panose="05000000000000000000" pitchFamily="2" charset="2"/>
              <a:buChar char="q"/>
            </a:pPr>
            <a:endParaRPr lang="el-GR" b="1" dirty="0">
              <a:latin typeface="Arial" panose="020B0604020202020204" pitchFamily="34" charset="0"/>
              <a:cs typeface="Arial" panose="020B0604020202020204" pitchFamily="34" charset="0"/>
            </a:endParaRPr>
          </a:p>
          <a:p>
            <a:pPr>
              <a:lnSpc>
                <a:spcPct val="120000"/>
              </a:lnSpc>
              <a:buClr>
                <a:schemeClr val="tx2">
                  <a:lumMod val="75000"/>
                </a:schemeClr>
              </a:buClr>
              <a:buSzPct val="100000"/>
              <a:buFont typeface="Wingdings" panose="05000000000000000000" pitchFamily="2" charset="2"/>
              <a:buChar char="q"/>
            </a:pPr>
            <a:r>
              <a:rPr lang="el-GR" b="1" dirty="0">
                <a:latin typeface="Arial" panose="020B0604020202020204" pitchFamily="34" charset="0"/>
                <a:cs typeface="Arial" panose="020B0604020202020204" pitchFamily="34" charset="0"/>
              </a:rPr>
              <a:t>Γυμναστική</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2"/>
          </p:nvPr>
        </p:nvSpPr>
        <p:spPr>
          <a:xfrm>
            <a:off x="6459868" y="1589566"/>
            <a:ext cx="5181600" cy="4689693"/>
          </a:xfrm>
        </p:spPr>
        <p:txBody>
          <a:bodyPr>
            <a:normAutofit fontScale="70000" lnSpcReduction="20000"/>
          </a:bodyPr>
          <a:lstStyle/>
          <a:p>
            <a:pPr marL="0" indent="0">
              <a:lnSpc>
                <a:spcPct val="120000"/>
              </a:lnSpc>
              <a:buNone/>
            </a:pPr>
            <a:r>
              <a:rPr lang="el-GR" b="1" dirty="0">
                <a:latin typeface="Arial" panose="020B0604020202020204" pitchFamily="34" charset="0"/>
                <a:cs typeface="Arial" panose="020B0604020202020204" pitchFamily="34" charset="0"/>
              </a:rPr>
              <a:t>400μ για αγόρια/ 200μ κορίτσια</a:t>
            </a:r>
          </a:p>
          <a:p>
            <a:pPr marL="0" indent="0">
              <a:lnSpc>
                <a:spcPct val="120000"/>
              </a:lnSpc>
              <a:buNone/>
            </a:pPr>
            <a:endParaRPr lang="el-GR" b="1" dirty="0">
              <a:latin typeface="Arial" panose="020B0604020202020204" pitchFamily="34" charset="0"/>
              <a:cs typeface="Arial" panose="020B0604020202020204" pitchFamily="34" charset="0"/>
            </a:endParaRPr>
          </a:p>
          <a:p>
            <a:pPr marL="0" indent="0">
              <a:lnSpc>
                <a:spcPct val="120000"/>
              </a:lnSpc>
              <a:buClr>
                <a:schemeClr val="tx2">
                  <a:lumMod val="75000"/>
                </a:schemeClr>
              </a:buClr>
              <a:buSzPct val="70000"/>
              <a:buNone/>
            </a:pPr>
            <a:r>
              <a:rPr lang="el-GR" b="1" dirty="0">
                <a:solidFill>
                  <a:srgbClr val="0070C0"/>
                </a:solidFill>
                <a:latin typeface="Arial" panose="020B0604020202020204" pitchFamily="34" charset="0"/>
                <a:cs typeface="Arial" panose="020B0604020202020204" pitchFamily="34" charset="0"/>
              </a:rPr>
              <a:t>	ή 100μ ελεύθερο αγόρια/κορίτσια</a:t>
            </a:r>
          </a:p>
          <a:p>
            <a:pPr marL="0" indent="0">
              <a:lnSpc>
                <a:spcPct val="120000"/>
              </a:lnSpc>
              <a:buNone/>
            </a:pPr>
            <a:endParaRPr lang="el-GR" b="1" dirty="0">
              <a:latin typeface="Arial" panose="020B0604020202020204" pitchFamily="34" charset="0"/>
              <a:cs typeface="Arial" panose="020B0604020202020204" pitchFamily="34" charset="0"/>
            </a:endParaRPr>
          </a:p>
          <a:p>
            <a:pPr marL="0" indent="0">
              <a:lnSpc>
                <a:spcPct val="120000"/>
              </a:lnSpc>
              <a:buNone/>
            </a:pPr>
            <a:r>
              <a:rPr lang="el-GR" b="1" dirty="0">
                <a:latin typeface="Arial" panose="020B0604020202020204" pitchFamily="34" charset="0"/>
                <a:cs typeface="Arial" panose="020B0604020202020204" pitchFamily="34" charset="0"/>
              </a:rPr>
              <a:t>Τρεις προσπάθειες</a:t>
            </a:r>
          </a:p>
          <a:p>
            <a:pPr marL="0" indent="0">
              <a:lnSpc>
                <a:spcPct val="120000"/>
              </a:lnSpc>
              <a:buNone/>
            </a:pPr>
            <a:endParaRPr lang="el-GR" b="1" dirty="0">
              <a:latin typeface="Arial" panose="020B0604020202020204" pitchFamily="34" charset="0"/>
              <a:cs typeface="Arial" panose="020B0604020202020204" pitchFamily="34" charset="0"/>
            </a:endParaRPr>
          </a:p>
          <a:p>
            <a:pPr marL="0" indent="0">
              <a:lnSpc>
                <a:spcPct val="120000"/>
              </a:lnSpc>
              <a:buNone/>
            </a:pPr>
            <a:r>
              <a:rPr lang="el-GR" b="1" dirty="0">
                <a:latin typeface="Arial" panose="020B0604020202020204" pitchFamily="34" charset="0"/>
                <a:cs typeface="Arial" panose="020B0604020202020204" pitchFamily="34" charset="0"/>
              </a:rPr>
              <a:t>Τρεις προσπάθειες</a:t>
            </a:r>
          </a:p>
          <a:p>
            <a:pPr marL="0" indent="0">
              <a:lnSpc>
                <a:spcPct val="120000"/>
              </a:lnSpc>
              <a:buNone/>
            </a:pPr>
            <a:endParaRPr lang="el-GR" b="1" dirty="0">
              <a:latin typeface="Arial" panose="020B0604020202020204" pitchFamily="34" charset="0"/>
              <a:cs typeface="Arial" panose="020B0604020202020204" pitchFamily="34" charset="0"/>
            </a:endParaRPr>
          </a:p>
          <a:p>
            <a:pPr marL="0" indent="0">
              <a:lnSpc>
                <a:spcPct val="120000"/>
              </a:lnSpc>
              <a:buNone/>
            </a:pPr>
            <a:r>
              <a:rPr lang="el-GR" b="1" dirty="0">
                <a:latin typeface="Arial" panose="020B0604020202020204" pitchFamily="34" charset="0"/>
                <a:cs typeface="Arial" panose="020B0604020202020204" pitchFamily="34" charset="0"/>
              </a:rPr>
              <a:t>Επιλογή δύο αθλοπαιδιών</a:t>
            </a:r>
          </a:p>
          <a:p>
            <a:pPr marL="0" indent="0" algn="r">
              <a:lnSpc>
                <a:spcPct val="120000"/>
              </a:lnSpc>
              <a:buNone/>
            </a:pPr>
            <a:r>
              <a:rPr lang="en-US" sz="2300" b="1" i="1" dirty="0">
                <a:latin typeface="Arial" panose="020B0604020202020204" pitchFamily="34" charset="0"/>
                <a:cs typeface="Arial" panose="020B0604020202020204" pitchFamily="34" charset="0"/>
              </a:rPr>
              <a:t>(</a:t>
            </a:r>
            <a:r>
              <a:rPr lang="el-GR" sz="2300" b="1" i="1" dirty="0">
                <a:latin typeface="Arial" panose="020B0604020202020204" pitchFamily="34" charset="0"/>
                <a:cs typeface="Arial" panose="020B0604020202020204" pitchFamily="34" charset="0"/>
              </a:rPr>
              <a:t>μπάσκετ, βόλεϊ, ποδόσφαιρο, χάντμπολ)</a:t>
            </a:r>
          </a:p>
          <a:p>
            <a:pPr marL="0" indent="0">
              <a:lnSpc>
                <a:spcPct val="120000"/>
              </a:lnSpc>
              <a:buNone/>
            </a:pPr>
            <a:r>
              <a:rPr lang="el-GR" b="1" dirty="0">
                <a:latin typeface="Arial" panose="020B0604020202020204" pitchFamily="34" charset="0"/>
                <a:cs typeface="Arial" panose="020B0604020202020204" pitchFamily="34" charset="0"/>
              </a:rPr>
              <a:t>Σύντομο πρόγραμμα ασκήσεων</a:t>
            </a:r>
          </a:p>
          <a:p>
            <a:pPr marL="0" indent="0" algn="r">
              <a:lnSpc>
                <a:spcPct val="120000"/>
              </a:lnSpc>
              <a:buNone/>
            </a:pPr>
            <a:r>
              <a:rPr lang="el-GR" sz="1700" b="1" i="1" dirty="0">
                <a:latin typeface="Arial" panose="020B0604020202020204" pitchFamily="34" charset="0"/>
                <a:cs typeface="Arial" panose="020B0604020202020204" pitchFamily="34" charset="0"/>
              </a:rPr>
              <a:t>(Κυβίστηση, ανακυβίστηση, τροχός, κατακόρυφος, ισορροπία)</a:t>
            </a:r>
            <a:endParaRPr lang="en-US" sz="1700" b="1" i="1" dirty="0">
              <a:latin typeface="Arial" panose="020B0604020202020204" pitchFamily="34" charset="0"/>
              <a:cs typeface="Arial" panose="020B0604020202020204" pitchFamily="34" charset="0"/>
            </a:endParaRPr>
          </a:p>
        </p:txBody>
      </p:sp>
      <p:sp>
        <p:nvSpPr>
          <p:cNvPr id="6" name="Right Arrow 5"/>
          <p:cNvSpPr/>
          <p:nvPr/>
        </p:nvSpPr>
        <p:spPr>
          <a:xfrm>
            <a:off x="4708476" y="1685102"/>
            <a:ext cx="1559599" cy="3211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4695726" y="2439511"/>
            <a:ext cx="1585097" cy="377985"/>
          </a:xfrm>
          <a:prstGeom prst="rect">
            <a:avLst/>
          </a:prstGeom>
        </p:spPr>
      </p:pic>
      <p:pic>
        <p:nvPicPr>
          <p:cNvPr id="8" name="Picture 7"/>
          <p:cNvPicPr>
            <a:picLocks noChangeAspect="1"/>
          </p:cNvPicPr>
          <p:nvPr/>
        </p:nvPicPr>
        <p:blipFill>
          <a:blip r:embed="rId4"/>
          <a:stretch>
            <a:fillRect/>
          </a:stretch>
        </p:blipFill>
        <p:spPr>
          <a:xfrm>
            <a:off x="4708476" y="3155250"/>
            <a:ext cx="1585097" cy="377985"/>
          </a:xfrm>
          <a:prstGeom prst="rect">
            <a:avLst/>
          </a:prstGeom>
        </p:spPr>
      </p:pic>
      <p:pic>
        <p:nvPicPr>
          <p:cNvPr id="9" name="Picture 8"/>
          <p:cNvPicPr>
            <a:picLocks noChangeAspect="1"/>
          </p:cNvPicPr>
          <p:nvPr/>
        </p:nvPicPr>
        <p:blipFill>
          <a:blip r:embed="rId4"/>
          <a:stretch>
            <a:fillRect/>
          </a:stretch>
        </p:blipFill>
        <p:spPr>
          <a:xfrm>
            <a:off x="4659166" y="3982617"/>
            <a:ext cx="1585097" cy="377985"/>
          </a:xfrm>
          <a:prstGeom prst="rect">
            <a:avLst/>
          </a:prstGeom>
        </p:spPr>
      </p:pic>
      <p:pic>
        <p:nvPicPr>
          <p:cNvPr id="10" name="Picture 9"/>
          <p:cNvPicPr>
            <a:picLocks noChangeAspect="1"/>
          </p:cNvPicPr>
          <p:nvPr/>
        </p:nvPicPr>
        <p:blipFill>
          <a:blip r:embed="rId4"/>
          <a:stretch>
            <a:fillRect/>
          </a:stretch>
        </p:blipFill>
        <p:spPr>
          <a:xfrm>
            <a:off x="4682978" y="4786158"/>
            <a:ext cx="1585097" cy="377985"/>
          </a:xfrm>
          <a:prstGeom prst="rect">
            <a:avLst/>
          </a:prstGeom>
        </p:spPr>
      </p:pic>
      <p:pic>
        <p:nvPicPr>
          <p:cNvPr id="11" name="Picture 10"/>
          <p:cNvPicPr>
            <a:picLocks noChangeAspect="1"/>
          </p:cNvPicPr>
          <p:nvPr/>
        </p:nvPicPr>
        <p:blipFill>
          <a:blip r:embed="rId4"/>
          <a:stretch>
            <a:fillRect/>
          </a:stretch>
        </p:blipFill>
        <p:spPr>
          <a:xfrm>
            <a:off x="4708476" y="5548300"/>
            <a:ext cx="1585097" cy="377985"/>
          </a:xfrm>
          <a:prstGeom prst="rect">
            <a:avLst/>
          </a:prstGeom>
        </p:spPr>
      </p:pic>
      <p:sp>
        <p:nvSpPr>
          <p:cNvPr id="13" name="Rectangle 12"/>
          <p:cNvSpPr/>
          <p:nvPr/>
        </p:nvSpPr>
        <p:spPr>
          <a:xfrm>
            <a:off x="5699457" y="519981"/>
            <a:ext cx="5659883" cy="369332"/>
          </a:xfrm>
          <a:prstGeom prst="rect">
            <a:avLst/>
          </a:prstGeom>
        </p:spPr>
        <p:txBody>
          <a:bodyPr wrap="none">
            <a:spAutoFit/>
          </a:bodyPr>
          <a:lstStyle/>
          <a:p>
            <a:pPr lvl="0"/>
            <a:r>
              <a:rPr lang="el-GR" b="1" i="1" u="sng" dirty="0">
                <a:solidFill>
                  <a:srgbClr val="DBEFF9">
                    <a:lumMod val="25000"/>
                  </a:srgbClr>
                </a:solidFill>
                <a:latin typeface="Arial" panose="020B0604020202020204" pitchFamily="34" charset="0"/>
                <a:cs typeface="Arial" panose="020B0604020202020204" pitchFamily="34" charset="0"/>
              </a:rPr>
              <a:t>Περιεχόμενο/ύλη εξέτασης «Πρακτική Δοκιμασία»</a:t>
            </a:r>
            <a:endParaRPr lang="en-US" dirty="0">
              <a:solidFill>
                <a:prstClr val="black"/>
              </a:solidFill>
            </a:endParaRPr>
          </a:p>
        </p:txBody>
      </p:sp>
      <p:sp>
        <p:nvSpPr>
          <p:cNvPr id="14" name="Slide Number Placeholder 13"/>
          <p:cNvSpPr>
            <a:spLocks noGrp="1"/>
          </p:cNvSpPr>
          <p:nvPr>
            <p:ph type="sldNum" sz="quarter" idx="16"/>
          </p:nvPr>
        </p:nvSpPr>
        <p:spPr/>
        <p:txBody>
          <a:bodyPr>
            <a:normAutofit fontScale="85000" lnSpcReduction="20000"/>
          </a:bodyPr>
          <a:lstStyle/>
          <a:p>
            <a:fld id="{B6F15528-21DE-4FAA-801E-634DDDAF4B2B}" type="slidenum">
              <a:rPr lang="en-US" smtClean="0"/>
              <a:pPr/>
              <a:t>13</a:t>
            </a:fld>
            <a:endParaRPr lang="en-US" dirty="0"/>
          </a:p>
        </p:txBody>
      </p:sp>
      <p:sp>
        <p:nvSpPr>
          <p:cNvPr id="15" name="TextBox 14"/>
          <p:cNvSpPr txBox="1"/>
          <p:nvPr/>
        </p:nvSpPr>
        <p:spPr>
          <a:xfrm>
            <a:off x="331304" y="6172475"/>
            <a:ext cx="11191886" cy="646331"/>
          </a:xfrm>
          <a:prstGeom prst="rect">
            <a:avLst/>
          </a:prstGeom>
          <a:noFill/>
        </p:spPr>
        <p:txBody>
          <a:bodyPr wrap="square" rtlCol="0">
            <a:spAutoFit/>
          </a:bodyPr>
          <a:lstStyle/>
          <a:p>
            <a:r>
              <a:rPr lang="el-GR" b="1" i="1" dirty="0">
                <a:solidFill>
                  <a:schemeClr val="tx2">
                    <a:lumMod val="75000"/>
                  </a:schemeClr>
                </a:solidFill>
              </a:rPr>
              <a:t>Αναλυτικά εξεταζόμενες δεξιότητες και κλίμακες βαθμολόγησης στον Οδηγό </a:t>
            </a:r>
            <a:r>
              <a:rPr lang="el-GR" b="1" i="1" dirty="0" err="1">
                <a:solidFill>
                  <a:schemeClr val="tx2">
                    <a:lumMod val="75000"/>
                  </a:schemeClr>
                </a:solidFill>
              </a:rPr>
              <a:t>Παγκυπρίων</a:t>
            </a:r>
            <a:r>
              <a:rPr lang="el-GR" b="1" i="1" dirty="0">
                <a:solidFill>
                  <a:schemeClr val="tx2">
                    <a:lumMod val="75000"/>
                  </a:schemeClr>
                </a:solidFill>
              </a:rPr>
              <a:t> Εξετάσεων</a:t>
            </a:r>
            <a:r>
              <a:rPr lang="en-GB" b="1" i="1" dirty="0">
                <a:solidFill>
                  <a:schemeClr val="tx2">
                    <a:lumMod val="75000"/>
                  </a:schemeClr>
                </a:solidFill>
              </a:rPr>
              <a:t> </a:t>
            </a:r>
            <a:r>
              <a:rPr lang="el-GR" b="1" i="1" dirty="0">
                <a:solidFill>
                  <a:schemeClr val="tx2">
                    <a:lumMod val="75000"/>
                  </a:schemeClr>
                </a:solidFill>
              </a:rPr>
              <a:t>Πρόσβασης 202</a:t>
            </a:r>
            <a:r>
              <a:rPr lang="en-US" b="1" i="1" dirty="0">
                <a:solidFill>
                  <a:schemeClr val="tx2">
                    <a:lumMod val="75000"/>
                  </a:schemeClr>
                </a:solidFill>
              </a:rPr>
              <a:t>5</a:t>
            </a:r>
            <a:r>
              <a:rPr lang="el-GR" b="1" i="1" dirty="0">
                <a:solidFill>
                  <a:schemeClr val="tx2">
                    <a:lumMod val="75000"/>
                  </a:schemeClr>
                </a:solidFill>
              </a:rPr>
              <a:t>, Τόμος Β΄ </a:t>
            </a:r>
            <a:r>
              <a:rPr lang="el-GR" sz="1600" b="1" i="1" dirty="0">
                <a:solidFill>
                  <a:schemeClr val="tx2">
                    <a:lumMod val="75000"/>
                  </a:schemeClr>
                </a:solidFill>
              </a:rPr>
              <a:t>(σ.26</a:t>
            </a:r>
            <a:r>
              <a:rPr lang="en-US" sz="1600" b="1" i="1" dirty="0">
                <a:solidFill>
                  <a:schemeClr val="tx2">
                    <a:lumMod val="75000"/>
                  </a:schemeClr>
                </a:solidFill>
              </a:rPr>
              <a:t>0</a:t>
            </a:r>
            <a:r>
              <a:rPr lang="el-GR" sz="1600" b="1" i="1" dirty="0">
                <a:solidFill>
                  <a:schemeClr val="tx2">
                    <a:lumMod val="75000"/>
                  </a:schemeClr>
                </a:solidFill>
              </a:rPr>
              <a:t>-26</a:t>
            </a:r>
            <a:r>
              <a:rPr lang="en-US" sz="1600" b="1" i="1" dirty="0">
                <a:solidFill>
                  <a:schemeClr val="tx2">
                    <a:lumMod val="75000"/>
                  </a:schemeClr>
                </a:solidFill>
              </a:rPr>
              <a:t>3</a:t>
            </a:r>
            <a:r>
              <a:rPr lang="el-GR" sz="1600" b="1" i="1" dirty="0">
                <a:solidFill>
                  <a:schemeClr val="tx2">
                    <a:lumMod val="75000"/>
                  </a:schemeClr>
                </a:solidFill>
              </a:rPr>
              <a:t>) </a:t>
            </a:r>
            <a:endParaRPr lang="en-US" sz="1600" b="1" i="1" dirty="0">
              <a:solidFill>
                <a:schemeClr val="tx2">
                  <a:lumMod val="75000"/>
                </a:schemeClr>
              </a:solidFill>
            </a:endParaRPr>
          </a:p>
        </p:txBody>
      </p:sp>
    </p:spTree>
    <p:extLst>
      <p:ext uri="{BB962C8B-B14F-4D97-AF65-F5344CB8AC3E}">
        <p14:creationId xmlns:p14="http://schemas.microsoft.com/office/powerpoint/2010/main" val="395270014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1C0297-556F-AE6B-A003-EFC951BFF4BD}"/>
              </a:ext>
            </a:extLst>
          </p:cNvPr>
          <p:cNvSpPr>
            <a:spLocks noGrp="1"/>
          </p:cNvSpPr>
          <p:nvPr>
            <p:ph type="body" idx="1"/>
          </p:nvPr>
        </p:nvSpPr>
        <p:spPr>
          <a:xfrm>
            <a:off x="1727200" y="2897946"/>
            <a:ext cx="10455770" cy="3342186"/>
          </a:xfrm>
        </p:spPr>
        <p:txBody>
          <a:bodyPr>
            <a:normAutofit fontScale="92500" lnSpcReduction="10000"/>
          </a:bodyPr>
          <a:lstStyle/>
          <a:p>
            <a:pPr algn="ctr">
              <a:lnSpc>
                <a:spcPct val="160000"/>
              </a:lnSpc>
            </a:pPr>
            <a:r>
              <a:rPr lang="el-GR" dirty="0">
                <a:latin typeface="Arial" panose="020B0604020202020204" pitchFamily="34" charset="0"/>
                <a:cs typeface="Arial" panose="020B0604020202020204" pitchFamily="34" charset="0"/>
              </a:rPr>
              <a:t>Από τις </a:t>
            </a:r>
            <a:r>
              <a:rPr lang="el-GR" dirty="0" err="1">
                <a:latin typeface="Arial" panose="020B0604020202020204" pitchFamily="34" charset="0"/>
                <a:cs typeface="Arial" panose="020B0604020202020204" pitchFamily="34" charset="0"/>
              </a:rPr>
              <a:t>Παγκύπριες</a:t>
            </a:r>
            <a:r>
              <a:rPr lang="el-GR" dirty="0">
                <a:latin typeface="Arial" panose="020B0604020202020204" pitchFamily="34" charset="0"/>
                <a:cs typeface="Arial" panose="020B0604020202020204" pitchFamily="34" charset="0"/>
              </a:rPr>
              <a:t> Εξετάσεις Πρόσβασης 2026</a:t>
            </a:r>
          </a:p>
          <a:p>
            <a:pPr>
              <a:lnSpc>
                <a:spcPct val="160000"/>
              </a:lnSpc>
            </a:pPr>
            <a:r>
              <a:rPr lang="el-GR" dirty="0">
                <a:latin typeface="Arial" panose="020B0604020202020204" pitchFamily="34" charset="0"/>
                <a:cs typeface="Arial" panose="020B0604020202020204" pitchFamily="34" charset="0"/>
              </a:rPr>
              <a:t>Το αγώνισμα </a:t>
            </a:r>
            <a:r>
              <a:rPr lang="el-GR" b="1" dirty="0">
                <a:latin typeface="Arial" panose="020B0604020202020204" pitchFamily="34" charset="0"/>
                <a:cs typeface="Arial" panose="020B0604020202020204" pitchFamily="34" charset="0"/>
              </a:rPr>
              <a:t>Δρόμος 400μ ΔΕΝ</a:t>
            </a:r>
            <a:r>
              <a:rPr lang="el-GR" dirty="0">
                <a:latin typeface="Arial" panose="020B0604020202020204" pitchFamily="34" charset="0"/>
                <a:cs typeface="Arial" panose="020B0604020202020204" pitchFamily="34" charset="0"/>
              </a:rPr>
              <a:t> θα περιλαμβάνεται στην ύλη της εξέτασης, αντ’ αυτού θα περιλαμβάνεται το αγώνισμα </a:t>
            </a:r>
            <a:r>
              <a:rPr lang="el-GR" b="1" dirty="0">
                <a:latin typeface="Arial" panose="020B0604020202020204" pitchFamily="34" charset="0"/>
                <a:cs typeface="Arial" panose="020B0604020202020204" pitchFamily="34" charset="0"/>
              </a:rPr>
              <a:t>Δρόμος 200μ.</a:t>
            </a:r>
          </a:p>
          <a:p>
            <a:pPr>
              <a:lnSpc>
                <a:spcPct val="160000"/>
              </a:lnSpc>
            </a:pPr>
            <a:r>
              <a:rPr lang="el-GR" dirty="0">
                <a:latin typeface="Arial" panose="020B0604020202020204" pitchFamily="34" charset="0"/>
                <a:cs typeface="Arial" panose="020B0604020202020204" pitchFamily="34" charset="0"/>
              </a:rPr>
              <a:t>Ο αντίστοιχος πίνακας βαθμολόγησης θα ανακοινωθεί στον Οδηγό </a:t>
            </a:r>
            <a:r>
              <a:rPr lang="el-GR" dirty="0" err="1">
                <a:latin typeface="Arial" panose="020B0604020202020204" pitchFamily="34" charset="0"/>
                <a:cs typeface="Arial" panose="020B0604020202020204" pitchFamily="34" charset="0"/>
              </a:rPr>
              <a:t>Παγκυπρίων</a:t>
            </a:r>
            <a:r>
              <a:rPr lang="el-GR" dirty="0">
                <a:latin typeface="Arial" panose="020B0604020202020204" pitchFamily="34" charset="0"/>
                <a:cs typeface="Arial" panose="020B0604020202020204" pitchFamily="34" charset="0"/>
              </a:rPr>
              <a:t> Εξετάσεων 2026</a:t>
            </a:r>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57D7065-F39D-28A2-3653-BD41BC0DAA39}"/>
              </a:ext>
            </a:extLst>
          </p:cNvPr>
          <p:cNvSpPr>
            <a:spLocks noGrp="1"/>
          </p:cNvSpPr>
          <p:nvPr>
            <p:ph type="title"/>
          </p:nvPr>
        </p:nvSpPr>
        <p:spPr/>
        <p:txBody>
          <a:bodyPr/>
          <a:lstStyle/>
          <a:p>
            <a:pPr algn="ctr"/>
            <a:r>
              <a:rPr lang="el-GR" b="1" dirty="0">
                <a:solidFill>
                  <a:schemeClr val="bg1"/>
                </a:solidFill>
                <a:latin typeface="Arial" panose="020B0604020202020204" pitchFamily="34" charset="0"/>
                <a:cs typeface="Arial" panose="020B0604020202020204" pitchFamily="34" charset="0"/>
              </a:rPr>
              <a:t>ΠΡΟΣΟΧΗ! ΑΛΛΑΓΗ ΑΠΟ 2026</a:t>
            </a:r>
            <a:endParaRPr lang="en-GB"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FC4FF2-32D0-E746-30FF-EC94C29FE6F8}"/>
              </a:ext>
            </a:extLst>
          </p:cNvPr>
          <p:cNvSpPr>
            <a:spLocks noGrp="1"/>
          </p:cNvSpPr>
          <p:nvPr>
            <p:ph type="sldNum" sz="quarter" idx="11"/>
          </p:nvPr>
        </p:nvSpPr>
        <p:spPr/>
        <p:txBody>
          <a:bodyPr/>
          <a:lstStyle/>
          <a:p>
            <a:fld id="{86CB4B4D-7CA3-9044-876B-883B54F8677D}" type="slidenum">
              <a:rPr lang="en-US" kern="0" smtClean="0">
                <a:latin typeface="Calibri"/>
                <a:sym typeface="Calibri"/>
              </a:rPr>
              <a:pPr/>
              <a:t>14</a:t>
            </a:fld>
            <a:endParaRPr lang="en-US" kern="0" dirty="0">
              <a:latin typeface="Calibri"/>
              <a:sym typeface="Calibri"/>
            </a:endParaRPr>
          </a:p>
        </p:txBody>
      </p:sp>
      <p:pic>
        <p:nvPicPr>
          <p:cNvPr id="5" name="Picture 4">
            <a:extLst>
              <a:ext uri="{FF2B5EF4-FFF2-40B4-BE49-F238E27FC236}">
                <a16:creationId xmlns:a16="http://schemas.microsoft.com/office/drawing/2014/main" id="{B3765123-1F06-0F44-7A79-2A930C81EBC2}"/>
              </a:ext>
            </a:extLst>
          </p:cNvPr>
          <p:cNvPicPr>
            <a:picLocks noChangeAspect="1"/>
          </p:cNvPicPr>
          <p:nvPr/>
        </p:nvPicPr>
        <p:blipFill>
          <a:blip r:embed="rId2"/>
          <a:stretch>
            <a:fillRect/>
          </a:stretch>
        </p:blipFill>
        <p:spPr>
          <a:xfrm>
            <a:off x="122829" y="133194"/>
            <a:ext cx="5139373" cy="969348"/>
          </a:xfrm>
          <a:prstGeom prst="rect">
            <a:avLst/>
          </a:prstGeom>
        </p:spPr>
      </p:pic>
      <p:sp>
        <p:nvSpPr>
          <p:cNvPr id="7" name="TextBox 6">
            <a:extLst>
              <a:ext uri="{FF2B5EF4-FFF2-40B4-BE49-F238E27FC236}">
                <a16:creationId xmlns:a16="http://schemas.microsoft.com/office/drawing/2014/main" id="{A6EE3632-DFBC-A065-6624-8D82A722CB07}"/>
              </a:ext>
            </a:extLst>
          </p:cNvPr>
          <p:cNvSpPr txBox="1"/>
          <p:nvPr/>
        </p:nvSpPr>
        <p:spPr>
          <a:xfrm>
            <a:off x="5621866" y="617868"/>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Περιεχόμενο/ύλη εξέτασης «Πρακτική Δοκιμασία»</a:t>
            </a: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59114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4764" y="518615"/>
            <a:ext cx="5568287" cy="369332"/>
          </a:xfrm>
          <a:prstGeom prst="rect">
            <a:avLst/>
          </a:prstGeom>
          <a:noFill/>
        </p:spPr>
        <p:txBody>
          <a:bodyPr wrap="square" rtlCol="0">
            <a:spAutoFit/>
          </a:bodyPr>
          <a:lstStyle/>
          <a:p>
            <a:pPr lvl="0" algn="r"/>
            <a:r>
              <a:rPr lang="el-GR" b="1" i="1" u="sng" dirty="0">
                <a:solidFill>
                  <a:srgbClr val="DBEFF9">
                    <a:lumMod val="25000"/>
                  </a:srgbClr>
                </a:solidFill>
                <a:latin typeface="Arial" panose="020B0604020202020204" pitchFamily="34" charset="0"/>
                <a:cs typeface="Arial" panose="020B0604020202020204" pitchFamily="34" charset="0"/>
              </a:rPr>
              <a:t>Τρόπος αξιολόγησης + πριμοδότηση</a:t>
            </a: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520419175"/>
              </p:ext>
            </p:extLst>
          </p:nvPr>
        </p:nvGraphicFramePr>
        <p:xfrm>
          <a:off x="1919845" y="1249153"/>
          <a:ext cx="7507933" cy="4638114"/>
        </p:xfrm>
        <a:graphic>
          <a:graphicData uri="http://schemas.openxmlformats.org/drawingml/2006/table">
            <a:tbl>
              <a:tblPr firstRow="1" bandRow="1">
                <a:tableStyleId>{5C22544A-7EE6-4342-B048-85BDC9FD1C3A}</a:tableStyleId>
              </a:tblPr>
              <a:tblGrid>
                <a:gridCol w="439555">
                  <a:extLst>
                    <a:ext uri="{9D8B030D-6E8A-4147-A177-3AD203B41FA5}">
                      <a16:colId xmlns:a16="http://schemas.microsoft.com/office/drawing/2014/main" val="2773515018"/>
                    </a:ext>
                  </a:extLst>
                </a:gridCol>
                <a:gridCol w="2012120">
                  <a:extLst>
                    <a:ext uri="{9D8B030D-6E8A-4147-A177-3AD203B41FA5}">
                      <a16:colId xmlns:a16="http://schemas.microsoft.com/office/drawing/2014/main" val="1503673698"/>
                    </a:ext>
                  </a:extLst>
                </a:gridCol>
                <a:gridCol w="3328792">
                  <a:extLst>
                    <a:ext uri="{9D8B030D-6E8A-4147-A177-3AD203B41FA5}">
                      <a16:colId xmlns:a16="http://schemas.microsoft.com/office/drawing/2014/main" val="2496176537"/>
                    </a:ext>
                  </a:extLst>
                </a:gridCol>
                <a:gridCol w="1727466">
                  <a:extLst>
                    <a:ext uri="{9D8B030D-6E8A-4147-A177-3AD203B41FA5}">
                      <a16:colId xmlns:a16="http://schemas.microsoft.com/office/drawing/2014/main" val="775587400"/>
                    </a:ext>
                  </a:extLst>
                </a:gridCol>
              </a:tblGrid>
              <a:tr h="653307">
                <a:tc>
                  <a:txBody>
                    <a:bodyPr/>
                    <a:lstStyle/>
                    <a:p>
                      <a:pPr algn="ctr"/>
                      <a:endParaRPr lang="en-US" dirty="0"/>
                    </a:p>
                  </a:txBody>
                  <a:tcPr anchor="ctr"/>
                </a:tc>
                <a:tc>
                  <a:txBody>
                    <a:bodyPr/>
                    <a:lstStyle/>
                    <a:p>
                      <a:pPr algn="ctr"/>
                      <a:r>
                        <a:rPr lang="el-GR" dirty="0"/>
                        <a:t>Ενότητα</a:t>
                      </a:r>
                      <a:endParaRPr lang="en-US" dirty="0"/>
                    </a:p>
                  </a:txBody>
                  <a:tcPr anchor="ctr"/>
                </a:tc>
                <a:tc>
                  <a:txBody>
                    <a:bodyPr/>
                    <a:lstStyle/>
                    <a:p>
                      <a:pPr algn="ctr"/>
                      <a:r>
                        <a:rPr lang="el-GR" dirty="0"/>
                        <a:t>Εργαλείο αξιολόγησης</a:t>
                      </a:r>
                      <a:endParaRPr lang="en-US" dirty="0"/>
                    </a:p>
                  </a:txBody>
                  <a:tcPr anchor="ctr"/>
                </a:tc>
                <a:tc>
                  <a:txBody>
                    <a:bodyPr/>
                    <a:lstStyle/>
                    <a:p>
                      <a:pPr algn="ctr"/>
                      <a:r>
                        <a:rPr lang="el-GR" dirty="0"/>
                        <a:t>Μέγιστη βαθμολογία</a:t>
                      </a:r>
                      <a:endParaRPr lang="en-US" dirty="0"/>
                    </a:p>
                  </a:txBody>
                  <a:tcPr anchor="ctr"/>
                </a:tc>
                <a:extLst>
                  <a:ext uri="{0D108BD9-81ED-4DB2-BD59-A6C34878D82A}">
                    <a16:rowId xmlns:a16="http://schemas.microsoft.com/office/drawing/2014/main" val="3200025064"/>
                  </a:ext>
                </a:extLst>
              </a:tr>
              <a:tr h="749381">
                <a:tc>
                  <a:txBody>
                    <a:bodyPr/>
                    <a:lstStyle/>
                    <a:p>
                      <a:r>
                        <a:rPr lang="el-GR" dirty="0"/>
                        <a:t>1.</a:t>
                      </a:r>
                      <a:endParaRPr lang="en-US" dirty="0"/>
                    </a:p>
                  </a:txBody>
                  <a:tcPr anchor="ctr"/>
                </a:tc>
                <a:tc>
                  <a:txBody>
                    <a:bodyPr/>
                    <a:lstStyle/>
                    <a:p>
                      <a:r>
                        <a:rPr lang="el-GR" b="1" dirty="0"/>
                        <a:t>Δρόμος </a:t>
                      </a:r>
                    </a:p>
                    <a:p>
                      <a:r>
                        <a:rPr lang="el-GR" b="1" dirty="0"/>
                        <a:t>(ή κολύμβηση)</a:t>
                      </a:r>
                      <a:endParaRPr lang="en-US" b="1" dirty="0"/>
                    </a:p>
                  </a:txBody>
                  <a:tcPr anchor="ctr"/>
                </a:tc>
                <a:tc>
                  <a:txBody>
                    <a:bodyPr/>
                    <a:lstStyle/>
                    <a:p>
                      <a:r>
                        <a:rPr lang="el-GR" dirty="0"/>
                        <a:t>Κλίμακα</a:t>
                      </a:r>
                      <a:r>
                        <a:rPr lang="el-GR" baseline="0" dirty="0"/>
                        <a:t> βαθμολόγησης</a:t>
                      </a:r>
                      <a:endParaRPr lang="en-US" dirty="0"/>
                    </a:p>
                  </a:txBody>
                  <a:tcPr anchor="ctr"/>
                </a:tc>
                <a:tc>
                  <a:txBody>
                    <a:bodyPr/>
                    <a:lstStyle/>
                    <a:p>
                      <a:pPr algn="ctr"/>
                      <a:r>
                        <a:rPr lang="el-GR" dirty="0"/>
                        <a:t>20</a:t>
                      </a:r>
                      <a:endParaRPr lang="en-US" dirty="0"/>
                    </a:p>
                  </a:txBody>
                  <a:tcPr anchor="ctr"/>
                </a:tc>
                <a:extLst>
                  <a:ext uri="{0D108BD9-81ED-4DB2-BD59-A6C34878D82A}">
                    <a16:rowId xmlns:a16="http://schemas.microsoft.com/office/drawing/2014/main" val="1713695974"/>
                  </a:ext>
                </a:extLst>
              </a:tr>
              <a:tr h="434166">
                <a:tc>
                  <a:txBody>
                    <a:bodyPr/>
                    <a:lstStyle/>
                    <a:p>
                      <a:r>
                        <a:rPr lang="el-GR" dirty="0"/>
                        <a:t>2.</a:t>
                      </a:r>
                      <a:endParaRPr lang="en-US" dirty="0"/>
                    </a:p>
                  </a:txBody>
                  <a:tcPr anchor="ctr"/>
                </a:tc>
                <a:tc>
                  <a:txBody>
                    <a:bodyPr/>
                    <a:lstStyle/>
                    <a:p>
                      <a:r>
                        <a:rPr lang="el-GR" b="1" dirty="0"/>
                        <a:t>Άλμα εις μήκος</a:t>
                      </a:r>
                      <a:endParaRPr lang="en-US" b="1" dirty="0"/>
                    </a:p>
                  </a:txBody>
                  <a:tcPr anchor="ctr"/>
                </a:tc>
                <a:tc>
                  <a:txBody>
                    <a:bodyPr/>
                    <a:lstStyle/>
                    <a:p>
                      <a:r>
                        <a:rPr lang="el-GR" dirty="0"/>
                        <a:t>Κλίμακα</a:t>
                      </a:r>
                      <a:r>
                        <a:rPr lang="el-GR" baseline="0" dirty="0"/>
                        <a:t> βαθμολόγησης</a:t>
                      </a:r>
                      <a:endParaRPr lang="en-US" dirty="0"/>
                    </a:p>
                  </a:txBody>
                  <a:tcPr anchor="ctr"/>
                </a:tc>
                <a:tc>
                  <a:txBody>
                    <a:bodyPr/>
                    <a:lstStyle/>
                    <a:p>
                      <a:pPr algn="ctr"/>
                      <a:r>
                        <a:rPr lang="el-GR" dirty="0"/>
                        <a:t>20</a:t>
                      </a:r>
                      <a:endParaRPr lang="en-US" dirty="0"/>
                    </a:p>
                  </a:txBody>
                  <a:tcPr anchor="ctr"/>
                </a:tc>
                <a:extLst>
                  <a:ext uri="{0D108BD9-81ED-4DB2-BD59-A6C34878D82A}">
                    <a16:rowId xmlns:a16="http://schemas.microsoft.com/office/drawing/2014/main" val="1669252048"/>
                  </a:ext>
                </a:extLst>
              </a:tr>
              <a:tr h="434166">
                <a:tc>
                  <a:txBody>
                    <a:bodyPr/>
                    <a:lstStyle/>
                    <a:p>
                      <a:r>
                        <a:rPr lang="el-GR" dirty="0"/>
                        <a:t>3.</a:t>
                      </a:r>
                      <a:endParaRPr lang="en-US" dirty="0"/>
                    </a:p>
                  </a:txBody>
                  <a:tcPr anchor="ctr"/>
                </a:tc>
                <a:tc>
                  <a:txBody>
                    <a:bodyPr/>
                    <a:lstStyle/>
                    <a:p>
                      <a:r>
                        <a:rPr lang="el-GR" b="1" dirty="0"/>
                        <a:t>Σφαιροβολία</a:t>
                      </a:r>
                      <a:endParaRPr lang="en-US" b="1" dirty="0"/>
                    </a:p>
                  </a:txBody>
                  <a:tcPr anchor="ctr"/>
                </a:tc>
                <a:tc>
                  <a:txBody>
                    <a:bodyPr/>
                    <a:lstStyle/>
                    <a:p>
                      <a:r>
                        <a:rPr lang="el-GR" dirty="0"/>
                        <a:t>Κλίμακα</a:t>
                      </a:r>
                      <a:r>
                        <a:rPr lang="el-GR" baseline="0" dirty="0"/>
                        <a:t> βαθμολόγησης</a:t>
                      </a:r>
                      <a:endParaRPr lang="en-US" dirty="0"/>
                    </a:p>
                  </a:txBody>
                  <a:tcPr anchor="ctr"/>
                </a:tc>
                <a:tc>
                  <a:txBody>
                    <a:bodyPr/>
                    <a:lstStyle/>
                    <a:p>
                      <a:pPr algn="ctr"/>
                      <a:r>
                        <a:rPr lang="el-GR" dirty="0"/>
                        <a:t>20</a:t>
                      </a:r>
                      <a:endParaRPr lang="en-US" dirty="0"/>
                    </a:p>
                  </a:txBody>
                  <a:tcPr anchor="ctr"/>
                </a:tc>
                <a:extLst>
                  <a:ext uri="{0D108BD9-81ED-4DB2-BD59-A6C34878D82A}">
                    <a16:rowId xmlns:a16="http://schemas.microsoft.com/office/drawing/2014/main" val="2676807408"/>
                  </a:ext>
                </a:extLst>
              </a:tr>
              <a:tr h="749381">
                <a:tc>
                  <a:txBody>
                    <a:bodyPr/>
                    <a:lstStyle/>
                    <a:p>
                      <a:r>
                        <a:rPr lang="el-GR" dirty="0"/>
                        <a:t>4.</a:t>
                      </a:r>
                      <a:endParaRPr lang="en-US" dirty="0"/>
                    </a:p>
                  </a:txBody>
                  <a:tcPr anchor="ctr"/>
                </a:tc>
                <a:tc>
                  <a:txBody>
                    <a:bodyPr/>
                    <a:lstStyle/>
                    <a:p>
                      <a:r>
                        <a:rPr lang="el-GR" b="1" dirty="0"/>
                        <a:t>Αθλοπαιδιές</a:t>
                      </a:r>
                      <a:endParaRPr lang="en-US" b="1" dirty="0"/>
                    </a:p>
                  </a:txBody>
                  <a:tcPr anchor="ctr"/>
                </a:tc>
                <a:tc>
                  <a:txBody>
                    <a:bodyPr/>
                    <a:lstStyle/>
                    <a:p>
                      <a:r>
                        <a:rPr lang="el-GR" dirty="0"/>
                        <a:t>Δύο ανεξάρτητοι</a:t>
                      </a:r>
                      <a:r>
                        <a:rPr lang="el-GR" baseline="0" dirty="0"/>
                        <a:t> βαθμολογητές</a:t>
                      </a:r>
                      <a:endParaRPr lang="en-US" dirty="0"/>
                    </a:p>
                  </a:txBody>
                  <a:tcPr anchor="ctr"/>
                </a:tc>
                <a:tc>
                  <a:txBody>
                    <a:bodyPr/>
                    <a:lstStyle/>
                    <a:p>
                      <a:pPr algn="ctr"/>
                      <a:r>
                        <a:rPr lang="el-GR" dirty="0"/>
                        <a:t>20</a:t>
                      </a:r>
                      <a:endParaRPr lang="en-US" dirty="0"/>
                    </a:p>
                  </a:txBody>
                  <a:tcPr anchor="ctr"/>
                </a:tc>
                <a:extLst>
                  <a:ext uri="{0D108BD9-81ED-4DB2-BD59-A6C34878D82A}">
                    <a16:rowId xmlns:a16="http://schemas.microsoft.com/office/drawing/2014/main" val="3221321770"/>
                  </a:ext>
                </a:extLst>
              </a:tr>
              <a:tr h="749381">
                <a:tc>
                  <a:txBody>
                    <a:bodyPr/>
                    <a:lstStyle/>
                    <a:p>
                      <a:r>
                        <a:rPr lang="el-GR" dirty="0"/>
                        <a:t>5.</a:t>
                      </a:r>
                      <a:endParaRPr lang="en-US" dirty="0"/>
                    </a:p>
                  </a:txBody>
                  <a:tcPr anchor="ctr"/>
                </a:tc>
                <a:tc>
                  <a:txBody>
                    <a:bodyPr/>
                    <a:lstStyle/>
                    <a:p>
                      <a:r>
                        <a:rPr lang="el-GR" b="1" dirty="0"/>
                        <a:t>Γυμναστική</a:t>
                      </a:r>
                      <a:endParaRPr lang="en-US" b="1" dirty="0"/>
                    </a:p>
                  </a:txBody>
                  <a:tcPr anchor="ctr"/>
                </a:tc>
                <a:tc>
                  <a:txBody>
                    <a:bodyPr/>
                    <a:lstStyle/>
                    <a:p>
                      <a:r>
                        <a:rPr lang="el-GR" dirty="0"/>
                        <a:t>Δύο ανεξάρτητοι βαθμολογητές</a:t>
                      </a:r>
                      <a:endParaRPr lang="en-US" dirty="0"/>
                    </a:p>
                  </a:txBody>
                  <a:tcPr anchor="ctr"/>
                </a:tc>
                <a:tc>
                  <a:txBody>
                    <a:bodyPr/>
                    <a:lstStyle/>
                    <a:p>
                      <a:pPr algn="ctr"/>
                      <a:r>
                        <a:rPr lang="el-GR" dirty="0"/>
                        <a:t>20</a:t>
                      </a:r>
                      <a:endParaRPr lang="en-US" dirty="0"/>
                    </a:p>
                  </a:txBody>
                  <a:tcPr anchor="ctr"/>
                </a:tc>
                <a:extLst>
                  <a:ext uri="{0D108BD9-81ED-4DB2-BD59-A6C34878D82A}">
                    <a16:rowId xmlns:a16="http://schemas.microsoft.com/office/drawing/2014/main" val="3928950013"/>
                  </a:ext>
                </a:extLst>
              </a:tr>
              <a:tr h="434166">
                <a:tc gridSpan="4">
                  <a:txBody>
                    <a:bodyPr/>
                    <a:lstStyle/>
                    <a:p>
                      <a:pPr algn="r"/>
                      <a:r>
                        <a:rPr lang="el-GR" b="1" baseline="0" dirty="0"/>
                        <a:t>ΒΑΘΜΟΛΟΓΙΑ ΕΞΕΤΑΣΗΣ= Μ.Ο βαθμολογίας ενοτήτων</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42029774"/>
                  </a:ext>
                </a:extLst>
              </a:tr>
              <a:tr h="434166">
                <a:tc gridSpan="4">
                  <a:txBody>
                    <a:bodyPr/>
                    <a:lstStyle/>
                    <a:p>
                      <a:pPr algn="r"/>
                      <a:r>
                        <a:rPr lang="el-GR" b="1" dirty="0">
                          <a:solidFill>
                            <a:srgbClr val="FF0000"/>
                          </a:solidFill>
                        </a:rPr>
                        <a:t>ΤΕΛΙΚΟΣ ΒΑΘΜΟΣ </a:t>
                      </a:r>
                      <a:r>
                        <a:rPr lang="el-GR" b="1" dirty="0"/>
                        <a:t>= ΒΑΘΜΟΛΟΓΙΑ ΕΞΕΤΑΣΗΣ + ΠΡΙΜΟΔΟΤΗΣΗ</a:t>
                      </a:r>
                      <a:endParaRPr lang="en-US" b="1"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69259498"/>
                  </a:ext>
                </a:extLst>
              </a:tr>
            </a:tbl>
          </a:graphicData>
        </a:graphic>
      </p:graphicFrame>
      <p:sp>
        <p:nvSpPr>
          <p:cNvPr id="5" name="TextBox 4"/>
          <p:cNvSpPr txBox="1"/>
          <p:nvPr/>
        </p:nvSpPr>
        <p:spPr>
          <a:xfrm>
            <a:off x="604336" y="6154690"/>
            <a:ext cx="9794992" cy="369332"/>
          </a:xfrm>
          <a:prstGeom prst="rect">
            <a:avLst/>
          </a:prstGeom>
          <a:noFill/>
        </p:spPr>
        <p:txBody>
          <a:bodyPr wrap="square" rtlCol="0">
            <a:spAutoFit/>
          </a:bodyPr>
          <a:lstStyle/>
          <a:p>
            <a:pPr algn="ctr"/>
            <a:r>
              <a:rPr lang="el-GR" b="1" dirty="0">
                <a:solidFill>
                  <a:srgbClr val="FF0000"/>
                </a:solidFill>
              </a:rPr>
              <a:t>Η πριμοδότηση προστίθεται στην βαθμολογία εξέτασης του υποψηφίου</a:t>
            </a:r>
            <a:endParaRPr lang="en-US" b="1" dirty="0">
              <a:solidFill>
                <a:srgbClr val="FF0000"/>
              </a:solidFill>
            </a:endParaRPr>
          </a:p>
        </p:txBody>
      </p:sp>
      <p:sp>
        <p:nvSpPr>
          <p:cNvPr id="6" name="Slide Number Placeholder 5"/>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15</a:t>
            </a:fld>
            <a:endParaRPr lang="en-US" kern="0" dirty="0">
              <a:latin typeface="Calibri"/>
              <a:sym typeface="Calibri"/>
            </a:endParaRPr>
          </a:p>
        </p:txBody>
      </p:sp>
      <p:pic>
        <p:nvPicPr>
          <p:cNvPr id="7" name="Picture 6">
            <a:extLst>
              <a:ext uri="{FF2B5EF4-FFF2-40B4-BE49-F238E27FC236}">
                <a16:creationId xmlns:a16="http://schemas.microsoft.com/office/drawing/2014/main" id="{14C747F7-BDD6-005D-C49F-FB2D7D8008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9785786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8288" y="518615"/>
            <a:ext cx="570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Στρατηγική επιλογής της «Πρακτικής Δοκιμασίας»</a:t>
            </a: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TextBox 4"/>
          <p:cNvSpPr txBox="1"/>
          <p:nvPr/>
        </p:nvSpPr>
        <p:spPr>
          <a:xfrm>
            <a:off x="2119728" y="1471024"/>
            <a:ext cx="7629099" cy="461665"/>
          </a:xfrm>
          <a:prstGeom prst="rect">
            <a:avLst/>
          </a:prstGeom>
          <a:noFill/>
        </p:spPr>
        <p:txBody>
          <a:bodyPr wrap="square" rtlCol="0">
            <a:spAutoFit/>
          </a:bodyPr>
          <a:lstStyle/>
          <a:p>
            <a:pPr algn="ctr"/>
            <a:r>
              <a:rPr lang="el-GR" sz="2400" b="1" dirty="0"/>
              <a:t>ΠΡΑΚΤΙΚΗ ΔΟΚΙΜΑΣΙΑ ΜΕ ΠΡΙΜΟΔΟΤΗΣΗ</a:t>
            </a:r>
            <a:r>
              <a:rPr lang="el-GR" sz="2400" b="1" dirty="0">
                <a:solidFill>
                  <a:srgbClr val="FF0000"/>
                </a:solidFill>
              </a:rPr>
              <a:t>: ΝΑΙ ή ΟΧΙ</a:t>
            </a:r>
            <a:endParaRPr lang="en-US" sz="2400" b="1" dirty="0">
              <a:solidFill>
                <a:srgbClr val="FF0000"/>
              </a:solidFill>
            </a:endParaRPr>
          </a:p>
        </p:txBody>
      </p:sp>
      <p:sp>
        <p:nvSpPr>
          <p:cNvPr id="6" name="Slide Number Placeholder 5"/>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16</a:t>
            </a:fld>
            <a:endParaRPr lang="en-US" kern="0" dirty="0">
              <a:latin typeface="Calibri"/>
              <a:sym typeface="Calibri"/>
            </a:endParaRPr>
          </a:p>
        </p:txBody>
      </p:sp>
      <p:sp>
        <p:nvSpPr>
          <p:cNvPr id="7" name="Freeform 6"/>
          <p:cNvSpPr/>
          <p:nvPr/>
        </p:nvSpPr>
        <p:spPr>
          <a:xfrm>
            <a:off x="8420669" y="2248342"/>
            <a:ext cx="3185743" cy="3263476"/>
          </a:xfrm>
          <a:custGeom>
            <a:avLst/>
            <a:gdLst>
              <a:gd name="connsiteX0" fmla="*/ 2261254 w 3185743"/>
              <a:gd name="connsiteY0" fmla="*/ 513705 h 3263476"/>
              <a:gd name="connsiteX1" fmla="*/ 2512111 w 3185743"/>
              <a:gd name="connsiteY1" fmla="*/ 309463 h 3263476"/>
              <a:gd name="connsiteX2" fmla="*/ 2711155 w 3185743"/>
              <a:gd name="connsiteY2" fmla="*/ 481575 h 3263476"/>
              <a:gd name="connsiteX3" fmla="*/ 2545267 w 3185743"/>
              <a:gd name="connsiteY3" fmla="*/ 759289 h 3263476"/>
              <a:gd name="connsiteX4" fmla="*/ 2802269 w 3185743"/>
              <a:gd name="connsiteY4" fmla="*/ 1218007 h 3263476"/>
              <a:gd name="connsiteX5" fmla="*/ 3125752 w 3185743"/>
              <a:gd name="connsiteY5" fmla="*/ 1219637 h 3263476"/>
              <a:gd name="connsiteX6" fmla="*/ 3171188 w 3185743"/>
              <a:gd name="connsiteY6" fmla="*/ 1485174 h 3263476"/>
              <a:gd name="connsiteX7" fmla="*/ 2866650 w 3185743"/>
              <a:gd name="connsiteY7" fmla="*/ 1594263 h 3263476"/>
              <a:gd name="connsiteX8" fmla="*/ 2777394 w 3185743"/>
              <a:gd name="connsiteY8" fmla="*/ 2115898 h 3263476"/>
              <a:gd name="connsiteX9" fmla="*/ 3027869 w 3185743"/>
              <a:gd name="connsiteY9" fmla="*/ 2320609 h 3263476"/>
              <a:gd name="connsiteX10" fmla="*/ 2897396 w 3185743"/>
              <a:gd name="connsiteY10" fmla="*/ 2553486 h 3263476"/>
              <a:gd name="connsiteX11" fmla="*/ 2592017 w 3185743"/>
              <a:gd name="connsiteY11" fmla="*/ 2446772 h 3263476"/>
              <a:gd name="connsiteX12" fmla="*/ 2198267 w 3185743"/>
              <a:gd name="connsiteY12" fmla="*/ 2787245 h 3263476"/>
              <a:gd name="connsiteX13" fmla="*/ 2257557 w 3185743"/>
              <a:gd name="connsiteY13" fmla="*/ 3105253 h 3263476"/>
              <a:gd name="connsiteX14" fmla="*/ 2014339 w 3185743"/>
              <a:gd name="connsiteY14" fmla="*/ 3196477 h 3263476"/>
              <a:gd name="connsiteX15" fmla="*/ 1849874 w 3185743"/>
              <a:gd name="connsiteY15" fmla="*/ 2917918 h 3263476"/>
              <a:gd name="connsiteX16" fmla="*/ 1335869 w 3185743"/>
              <a:gd name="connsiteY16" fmla="*/ 2917918 h 3263476"/>
              <a:gd name="connsiteX17" fmla="*/ 1171404 w 3185743"/>
              <a:gd name="connsiteY17" fmla="*/ 3196477 h 3263476"/>
              <a:gd name="connsiteX18" fmla="*/ 928186 w 3185743"/>
              <a:gd name="connsiteY18" fmla="*/ 3105253 h 3263476"/>
              <a:gd name="connsiteX19" fmla="*/ 987476 w 3185743"/>
              <a:gd name="connsiteY19" fmla="*/ 2787245 h 3263476"/>
              <a:gd name="connsiteX20" fmla="*/ 593726 w 3185743"/>
              <a:gd name="connsiteY20" fmla="*/ 2446772 h 3263476"/>
              <a:gd name="connsiteX21" fmla="*/ 288347 w 3185743"/>
              <a:gd name="connsiteY21" fmla="*/ 2553486 h 3263476"/>
              <a:gd name="connsiteX22" fmla="*/ 157874 w 3185743"/>
              <a:gd name="connsiteY22" fmla="*/ 2320609 h 3263476"/>
              <a:gd name="connsiteX23" fmla="*/ 408349 w 3185743"/>
              <a:gd name="connsiteY23" fmla="*/ 2115898 h 3263476"/>
              <a:gd name="connsiteX24" fmla="*/ 319093 w 3185743"/>
              <a:gd name="connsiteY24" fmla="*/ 1594263 h 3263476"/>
              <a:gd name="connsiteX25" fmla="*/ 14555 w 3185743"/>
              <a:gd name="connsiteY25" fmla="*/ 1485174 h 3263476"/>
              <a:gd name="connsiteX26" fmla="*/ 59991 w 3185743"/>
              <a:gd name="connsiteY26" fmla="*/ 1219637 h 3263476"/>
              <a:gd name="connsiteX27" fmla="*/ 383474 w 3185743"/>
              <a:gd name="connsiteY27" fmla="*/ 1218007 h 3263476"/>
              <a:gd name="connsiteX28" fmla="*/ 640476 w 3185743"/>
              <a:gd name="connsiteY28" fmla="*/ 759289 h 3263476"/>
              <a:gd name="connsiteX29" fmla="*/ 474588 w 3185743"/>
              <a:gd name="connsiteY29" fmla="*/ 481575 h 3263476"/>
              <a:gd name="connsiteX30" fmla="*/ 673632 w 3185743"/>
              <a:gd name="connsiteY30" fmla="*/ 309463 h 3263476"/>
              <a:gd name="connsiteX31" fmla="*/ 924489 w 3185743"/>
              <a:gd name="connsiteY31" fmla="*/ 513705 h 3263476"/>
              <a:gd name="connsiteX32" fmla="*/ 1407495 w 3185743"/>
              <a:gd name="connsiteY32" fmla="*/ 332543 h 3263476"/>
              <a:gd name="connsiteX33" fmla="*/ 1463660 w 3185743"/>
              <a:gd name="connsiteY33" fmla="*/ 13969 h 3263476"/>
              <a:gd name="connsiteX34" fmla="*/ 1722083 w 3185743"/>
              <a:gd name="connsiteY34" fmla="*/ 13969 h 3263476"/>
              <a:gd name="connsiteX35" fmla="*/ 1778248 w 3185743"/>
              <a:gd name="connsiteY35" fmla="*/ 332544 h 3263476"/>
              <a:gd name="connsiteX36" fmla="*/ 2261254 w 3185743"/>
              <a:gd name="connsiteY36" fmla="*/ 513706 h 3263476"/>
              <a:gd name="connsiteX37" fmla="*/ 2261254 w 3185743"/>
              <a:gd name="connsiteY37" fmla="*/ 513705 h 326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5743" h="3263476">
                <a:moveTo>
                  <a:pt x="2261254" y="513705"/>
                </a:moveTo>
                <a:lnTo>
                  <a:pt x="2512111" y="309463"/>
                </a:lnTo>
                <a:lnTo>
                  <a:pt x="2711155" y="481575"/>
                </a:lnTo>
                <a:lnTo>
                  <a:pt x="2545267" y="759289"/>
                </a:lnTo>
                <a:cubicBezTo>
                  <a:pt x="2660281" y="892618"/>
                  <a:pt x="2747727" y="1048699"/>
                  <a:pt x="2802269" y="1218007"/>
                </a:cubicBezTo>
                <a:lnTo>
                  <a:pt x="3125752" y="1219637"/>
                </a:lnTo>
                <a:lnTo>
                  <a:pt x="3171188" y="1485174"/>
                </a:lnTo>
                <a:lnTo>
                  <a:pt x="2866650" y="1594263"/>
                </a:lnTo>
                <a:cubicBezTo>
                  <a:pt x="2871590" y="1772584"/>
                  <a:pt x="2841221" y="1950072"/>
                  <a:pt x="2777394" y="2115898"/>
                </a:cubicBezTo>
                <a:lnTo>
                  <a:pt x="3027869" y="2320609"/>
                </a:lnTo>
                <a:lnTo>
                  <a:pt x="2897396" y="2553486"/>
                </a:lnTo>
                <a:lnTo>
                  <a:pt x="2592017" y="2446772"/>
                </a:lnTo>
                <a:cubicBezTo>
                  <a:pt x="2484572" y="2586646"/>
                  <a:pt x="2350596" y="2702494"/>
                  <a:pt x="2198267" y="2787245"/>
                </a:cubicBezTo>
                <a:lnTo>
                  <a:pt x="2257557" y="3105253"/>
                </a:lnTo>
                <a:lnTo>
                  <a:pt x="2014339" y="3196477"/>
                </a:lnTo>
                <a:lnTo>
                  <a:pt x="1849874" y="2917918"/>
                </a:lnTo>
                <a:cubicBezTo>
                  <a:pt x="1680318" y="2953897"/>
                  <a:pt x="1505426" y="2953897"/>
                  <a:pt x="1335869" y="2917918"/>
                </a:cubicBezTo>
                <a:lnTo>
                  <a:pt x="1171404" y="3196477"/>
                </a:lnTo>
                <a:lnTo>
                  <a:pt x="928186" y="3105253"/>
                </a:lnTo>
                <a:lnTo>
                  <a:pt x="987476" y="2787245"/>
                </a:lnTo>
                <a:cubicBezTo>
                  <a:pt x="835146" y="2702493"/>
                  <a:pt x="701171" y="2586646"/>
                  <a:pt x="593726" y="2446772"/>
                </a:cubicBezTo>
                <a:lnTo>
                  <a:pt x="288347" y="2553486"/>
                </a:lnTo>
                <a:lnTo>
                  <a:pt x="157874" y="2320609"/>
                </a:lnTo>
                <a:lnTo>
                  <a:pt x="408349" y="2115898"/>
                </a:lnTo>
                <a:cubicBezTo>
                  <a:pt x="344523" y="1950072"/>
                  <a:pt x="314153" y="1772584"/>
                  <a:pt x="319093" y="1594263"/>
                </a:cubicBezTo>
                <a:lnTo>
                  <a:pt x="14555" y="1485174"/>
                </a:lnTo>
                <a:lnTo>
                  <a:pt x="59991" y="1219637"/>
                </a:lnTo>
                <a:lnTo>
                  <a:pt x="383474" y="1218007"/>
                </a:lnTo>
                <a:cubicBezTo>
                  <a:pt x="438016" y="1048699"/>
                  <a:pt x="525462" y="892618"/>
                  <a:pt x="640476" y="759289"/>
                </a:cubicBezTo>
                <a:lnTo>
                  <a:pt x="474588" y="481575"/>
                </a:lnTo>
                <a:lnTo>
                  <a:pt x="673632" y="309463"/>
                </a:lnTo>
                <a:lnTo>
                  <a:pt x="924489" y="513705"/>
                </a:lnTo>
                <a:cubicBezTo>
                  <a:pt x="1071878" y="420136"/>
                  <a:pt x="1236223" y="358495"/>
                  <a:pt x="1407495" y="332543"/>
                </a:cubicBezTo>
                <a:lnTo>
                  <a:pt x="1463660" y="13969"/>
                </a:lnTo>
                <a:lnTo>
                  <a:pt x="1722083" y="13969"/>
                </a:lnTo>
                <a:lnTo>
                  <a:pt x="1778248" y="332544"/>
                </a:lnTo>
                <a:cubicBezTo>
                  <a:pt x="1949520" y="358496"/>
                  <a:pt x="2113865" y="420137"/>
                  <a:pt x="2261254" y="513706"/>
                </a:cubicBezTo>
                <a:lnTo>
                  <a:pt x="2261254" y="5137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606" tIns="783419" rIns="664606" bIns="840834" numCol="1" spcCol="1270" anchor="ctr" anchorCtr="0">
            <a:noAutofit/>
          </a:bodyPr>
          <a:lstStyle/>
          <a:p>
            <a:pPr lvl="0" algn="ctr" defTabSz="844550">
              <a:lnSpc>
                <a:spcPct val="90000"/>
              </a:lnSpc>
              <a:spcBef>
                <a:spcPct val="0"/>
              </a:spcBef>
              <a:spcAft>
                <a:spcPct val="35000"/>
              </a:spcAft>
            </a:pPr>
            <a:r>
              <a:rPr lang="el-GR" sz="2000" b="1" kern="1200" dirty="0">
                <a:latin typeface="Verdana" panose="020B0604030504040204" pitchFamily="34" charset="0"/>
                <a:ea typeface="Verdana" panose="020B0604030504040204" pitchFamily="34" charset="0"/>
              </a:rPr>
              <a:t>1</a:t>
            </a:r>
          </a:p>
          <a:p>
            <a:pPr lvl="0" algn="ctr" defTabSz="844550">
              <a:lnSpc>
                <a:spcPct val="90000"/>
              </a:lnSpc>
              <a:spcBef>
                <a:spcPct val="0"/>
              </a:spcBef>
              <a:spcAft>
                <a:spcPct val="35000"/>
              </a:spcAft>
            </a:pPr>
            <a:r>
              <a:rPr lang="el-GR" sz="1900" kern="1200" dirty="0">
                <a:latin typeface="Verdana" panose="020B0604030504040204" pitchFamily="34" charset="0"/>
                <a:ea typeface="Verdana" panose="020B0604030504040204" pitchFamily="34" charset="0"/>
              </a:rPr>
              <a:t>Τι βαθμό μπορώ στην Πρακτική Δοκιμασία;</a:t>
            </a:r>
            <a:endParaRPr lang="en-US" sz="1900" kern="1200" dirty="0">
              <a:latin typeface="Verdana" panose="020B0604030504040204" pitchFamily="34" charset="0"/>
              <a:ea typeface="Verdana" panose="020B0604030504040204" pitchFamily="34" charset="0"/>
            </a:endParaRPr>
          </a:p>
        </p:txBody>
      </p:sp>
      <p:sp>
        <p:nvSpPr>
          <p:cNvPr id="9" name="Freeform 8"/>
          <p:cNvSpPr/>
          <p:nvPr/>
        </p:nvSpPr>
        <p:spPr>
          <a:xfrm>
            <a:off x="866987" y="2248342"/>
            <a:ext cx="3651032" cy="3324545"/>
          </a:xfrm>
          <a:custGeom>
            <a:avLst/>
            <a:gdLst>
              <a:gd name="connsiteX0" fmla="*/ 2766609 w 3651032"/>
              <a:gd name="connsiteY0" fmla="*/ 842023 h 3324545"/>
              <a:gd name="connsiteX1" fmla="*/ 3247589 w 3651032"/>
              <a:gd name="connsiteY1" fmla="*/ 665717 h 3324545"/>
              <a:gd name="connsiteX2" fmla="*/ 3458139 w 3651032"/>
              <a:gd name="connsiteY2" fmla="*/ 985534 h 3324545"/>
              <a:gd name="connsiteX3" fmla="*/ 3106078 w 3651032"/>
              <a:gd name="connsiteY3" fmla="*/ 1357659 h 3324545"/>
              <a:gd name="connsiteX4" fmla="*/ 3106078 w 3651032"/>
              <a:gd name="connsiteY4" fmla="*/ 1966885 h 3324545"/>
              <a:gd name="connsiteX5" fmla="*/ 3458139 w 3651032"/>
              <a:gd name="connsiteY5" fmla="*/ 2339011 h 3324545"/>
              <a:gd name="connsiteX6" fmla="*/ 3247589 w 3651032"/>
              <a:gd name="connsiteY6" fmla="*/ 2658828 h 3324545"/>
              <a:gd name="connsiteX7" fmla="*/ 2766609 w 3651032"/>
              <a:gd name="connsiteY7" fmla="*/ 2482522 h 3324545"/>
              <a:gd name="connsiteX8" fmla="*/ 2164985 w 3651032"/>
              <a:gd name="connsiteY8" fmla="*/ 2787135 h 3324545"/>
              <a:gd name="connsiteX9" fmla="*/ 2047761 w 3651032"/>
              <a:gd name="connsiteY9" fmla="*/ 3285817 h 3324545"/>
              <a:gd name="connsiteX10" fmla="*/ 1603271 w 3651032"/>
              <a:gd name="connsiteY10" fmla="*/ 3285817 h 3324545"/>
              <a:gd name="connsiteX11" fmla="*/ 1486047 w 3651032"/>
              <a:gd name="connsiteY11" fmla="*/ 2787135 h 3324545"/>
              <a:gd name="connsiteX12" fmla="*/ 884423 w 3651032"/>
              <a:gd name="connsiteY12" fmla="*/ 2482522 h 3324545"/>
              <a:gd name="connsiteX13" fmla="*/ 403443 w 3651032"/>
              <a:gd name="connsiteY13" fmla="*/ 2658828 h 3324545"/>
              <a:gd name="connsiteX14" fmla="*/ 192893 w 3651032"/>
              <a:gd name="connsiteY14" fmla="*/ 2339011 h 3324545"/>
              <a:gd name="connsiteX15" fmla="*/ 544954 w 3651032"/>
              <a:gd name="connsiteY15" fmla="*/ 1966886 h 3324545"/>
              <a:gd name="connsiteX16" fmla="*/ 544954 w 3651032"/>
              <a:gd name="connsiteY16" fmla="*/ 1357660 h 3324545"/>
              <a:gd name="connsiteX17" fmla="*/ 192893 w 3651032"/>
              <a:gd name="connsiteY17" fmla="*/ 985534 h 3324545"/>
              <a:gd name="connsiteX18" fmla="*/ 403443 w 3651032"/>
              <a:gd name="connsiteY18" fmla="*/ 665717 h 3324545"/>
              <a:gd name="connsiteX19" fmla="*/ 884423 w 3651032"/>
              <a:gd name="connsiteY19" fmla="*/ 842023 h 3324545"/>
              <a:gd name="connsiteX20" fmla="*/ 1486047 w 3651032"/>
              <a:gd name="connsiteY20" fmla="*/ 537410 h 3324545"/>
              <a:gd name="connsiteX21" fmla="*/ 1603271 w 3651032"/>
              <a:gd name="connsiteY21" fmla="*/ 38728 h 3324545"/>
              <a:gd name="connsiteX22" fmla="*/ 2047761 w 3651032"/>
              <a:gd name="connsiteY22" fmla="*/ 38728 h 3324545"/>
              <a:gd name="connsiteX23" fmla="*/ 2164985 w 3651032"/>
              <a:gd name="connsiteY23" fmla="*/ 537410 h 3324545"/>
              <a:gd name="connsiteX24" fmla="*/ 2766609 w 3651032"/>
              <a:gd name="connsiteY24" fmla="*/ 842023 h 332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032" h="3324545">
                <a:moveTo>
                  <a:pt x="2766609" y="842023"/>
                </a:moveTo>
                <a:lnTo>
                  <a:pt x="3247589" y="665717"/>
                </a:lnTo>
                <a:lnTo>
                  <a:pt x="3458139" y="985534"/>
                </a:lnTo>
                <a:lnTo>
                  <a:pt x="3106078" y="1357659"/>
                </a:lnTo>
                <a:cubicBezTo>
                  <a:pt x="3167775" y="1557130"/>
                  <a:pt x="3167775" y="1767414"/>
                  <a:pt x="3106078" y="1966885"/>
                </a:cubicBezTo>
                <a:lnTo>
                  <a:pt x="3458139" y="2339011"/>
                </a:lnTo>
                <a:lnTo>
                  <a:pt x="3247589" y="2658828"/>
                </a:lnTo>
                <a:lnTo>
                  <a:pt x="2766609" y="2482522"/>
                </a:lnTo>
                <a:cubicBezTo>
                  <a:pt x="2600475" y="2629115"/>
                  <a:pt x="2392815" y="2734257"/>
                  <a:pt x="2164985" y="2787135"/>
                </a:cubicBezTo>
                <a:lnTo>
                  <a:pt x="2047761" y="3285817"/>
                </a:lnTo>
                <a:lnTo>
                  <a:pt x="1603271" y="3285817"/>
                </a:lnTo>
                <a:lnTo>
                  <a:pt x="1486047" y="2787135"/>
                </a:lnTo>
                <a:cubicBezTo>
                  <a:pt x="1258216" y="2734256"/>
                  <a:pt x="1050557" y="2629115"/>
                  <a:pt x="884423" y="2482522"/>
                </a:cubicBezTo>
                <a:lnTo>
                  <a:pt x="403443" y="2658828"/>
                </a:lnTo>
                <a:lnTo>
                  <a:pt x="192893" y="2339011"/>
                </a:lnTo>
                <a:lnTo>
                  <a:pt x="544954" y="1966886"/>
                </a:lnTo>
                <a:cubicBezTo>
                  <a:pt x="483257" y="1767415"/>
                  <a:pt x="483257" y="1557131"/>
                  <a:pt x="544954" y="1357660"/>
                </a:cubicBezTo>
                <a:lnTo>
                  <a:pt x="192893" y="985534"/>
                </a:lnTo>
                <a:lnTo>
                  <a:pt x="403443" y="665717"/>
                </a:lnTo>
                <a:lnTo>
                  <a:pt x="884423" y="842023"/>
                </a:lnTo>
                <a:cubicBezTo>
                  <a:pt x="1050557" y="695430"/>
                  <a:pt x="1258217" y="590288"/>
                  <a:pt x="1486047" y="537410"/>
                </a:cubicBezTo>
                <a:lnTo>
                  <a:pt x="1603271" y="38728"/>
                </a:lnTo>
                <a:lnTo>
                  <a:pt x="2047761" y="38728"/>
                </a:lnTo>
                <a:lnTo>
                  <a:pt x="2164985" y="537410"/>
                </a:lnTo>
                <a:cubicBezTo>
                  <a:pt x="2392816" y="590289"/>
                  <a:pt x="2600475" y="695430"/>
                  <a:pt x="2766609" y="84202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553" tIns="866153" rIns="908553" bIns="866153" numCol="1" spcCol="1270" anchor="ctr" anchorCtr="0">
            <a:noAutofit/>
          </a:bodyPr>
          <a:lstStyle/>
          <a:p>
            <a:pPr lvl="0" algn="ctr" defTabSz="844550">
              <a:lnSpc>
                <a:spcPct val="90000"/>
              </a:lnSpc>
              <a:spcBef>
                <a:spcPct val="0"/>
              </a:spcBef>
              <a:spcAft>
                <a:spcPct val="35000"/>
              </a:spcAft>
            </a:pPr>
            <a:r>
              <a:rPr lang="el-GR" sz="2000" b="1" kern="1200" dirty="0">
                <a:latin typeface="Verdana" panose="020B0604030504040204" pitchFamily="34" charset="0"/>
                <a:ea typeface="Verdana" panose="020B0604030504040204" pitchFamily="34" charset="0"/>
              </a:rPr>
              <a:t>2</a:t>
            </a:r>
          </a:p>
          <a:p>
            <a:pPr lvl="0" algn="ctr" defTabSz="844550">
              <a:lnSpc>
                <a:spcPct val="90000"/>
              </a:lnSpc>
              <a:spcBef>
                <a:spcPct val="0"/>
              </a:spcBef>
              <a:spcAft>
                <a:spcPct val="35000"/>
              </a:spcAft>
            </a:pPr>
            <a:r>
              <a:rPr lang="el-GR" sz="1900" kern="1200" dirty="0">
                <a:latin typeface="Verdana" panose="020B0604030504040204" pitchFamily="34" charset="0"/>
                <a:ea typeface="Verdana" panose="020B0604030504040204" pitchFamily="34" charset="0"/>
              </a:rPr>
              <a:t>Τι βαθμό μπορώ στα άλλα μαθήματα πρόσβασης;</a:t>
            </a:r>
          </a:p>
        </p:txBody>
      </p:sp>
      <p:sp>
        <p:nvSpPr>
          <p:cNvPr id="10" name="Freeform 9"/>
          <p:cNvSpPr/>
          <p:nvPr/>
        </p:nvSpPr>
        <p:spPr>
          <a:xfrm>
            <a:off x="3903002" y="2637165"/>
            <a:ext cx="4691220" cy="4403715"/>
          </a:xfrm>
          <a:custGeom>
            <a:avLst/>
            <a:gdLst>
              <a:gd name="connsiteX0" fmla="*/ 2973609 w 3916288"/>
              <a:gd name="connsiteY0" fmla="*/ 888916 h 3509693"/>
              <a:gd name="connsiteX1" fmla="*/ 3479472 w 3916288"/>
              <a:gd name="connsiteY1" fmla="*/ 697681 h 3509693"/>
              <a:gd name="connsiteX2" fmla="*/ 3707592 w 3916288"/>
              <a:gd name="connsiteY2" fmla="*/ 1036691 h 3509693"/>
              <a:gd name="connsiteX3" fmla="*/ 3339905 w 3916288"/>
              <a:gd name="connsiteY3" fmla="*/ 1433269 h 3509693"/>
              <a:gd name="connsiteX4" fmla="*/ 3339905 w 3916288"/>
              <a:gd name="connsiteY4" fmla="*/ 2076424 h 3509693"/>
              <a:gd name="connsiteX5" fmla="*/ 3707592 w 3916288"/>
              <a:gd name="connsiteY5" fmla="*/ 2473002 h 3509693"/>
              <a:gd name="connsiteX6" fmla="*/ 3479472 w 3916288"/>
              <a:gd name="connsiteY6" fmla="*/ 2812012 h 3509693"/>
              <a:gd name="connsiteX7" fmla="*/ 2973609 w 3916288"/>
              <a:gd name="connsiteY7" fmla="*/ 2620777 h 3509693"/>
              <a:gd name="connsiteX8" fmla="*/ 2324440 w 3916288"/>
              <a:gd name="connsiteY8" fmla="*/ 2942355 h 3509693"/>
              <a:gd name="connsiteX9" fmla="*/ 2200688 w 3916288"/>
              <a:gd name="connsiteY9" fmla="*/ 3468808 h 3509693"/>
              <a:gd name="connsiteX10" fmla="*/ 1715600 w 3916288"/>
              <a:gd name="connsiteY10" fmla="*/ 3468808 h 3509693"/>
              <a:gd name="connsiteX11" fmla="*/ 1591848 w 3916288"/>
              <a:gd name="connsiteY11" fmla="*/ 2942354 h 3509693"/>
              <a:gd name="connsiteX12" fmla="*/ 942679 w 3916288"/>
              <a:gd name="connsiteY12" fmla="*/ 2620776 h 3509693"/>
              <a:gd name="connsiteX13" fmla="*/ 436816 w 3916288"/>
              <a:gd name="connsiteY13" fmla="*/ 2812012 h 3509693"/>
              <a:gd name="connsiteX14" fmla="*/ 208696 w 3916288"/>
              <a:gd name="connsiteY14" fmla="*/ 2473002 h 3509693"/>
              <a:gd name="connsiteX15" fmla="*/ 576383 w 3916288"/>
              <a:gd name="connsiteY15" fmla="*/ 2076424 h 3509693"/>
              <a:gd name="connsiteX16" fmla="*/ 576383 w 3916288"/>
              <a:gd name="connsiteY16" fmla="*/ 1433269 h 3509693"/>
              <a:gd name="connsiteX17" fmla="*/ 208696 w 3916288"/>
              <a:gd name="connsiteY17" fmla="*/ 1036691 h 3509693"/>
              <a:gd name="connsiteX18" fmla="*/ 436816 w 3916288"/>
              <a:gd name="connsiteY18" fmla="*/ 697681 h 3509693"/>
              <a:gd name="connsiteX19" fmla="*/ 942679 w 3916288"/>
              <a:gd name="connsiteY19" fmla="*/ 888916 h 3509693"/>
              <a:gd name="connsiteX20" fmla="*/ 1591848 w 3916288"/>
              <a:gd name="connsiteY20" fmla="*/ 567338 h 3509693"/>
              <a:gd name="connsiteX21" fmla="*/ 1715600 w 3916288"/>
              <a:gd name="connsiteY21" fmla="*/ 40885 h 3509693"/>
              <a:gd name="connsiteX22" fmla="*/ 2200688 w 3916288"/>
              <a:gd name="connsiteY22" fmla="*/ 40885 h 3509693"/>
              <a:gd name="connsiteX23" fmla="*/ 2324440 w 3916288"/>
              <a:gd name="connsiteY23" fmla="*/ 567339 h 3509693"/>
              <a:gd name="connsiteX24" fmla="*/ 2973609 w 3916288"/>
              <a:gd name="connsiteY24" fmla="*/ 888917 h 3509693"/>
              <a:gd name="connsiteX25" fmla="*/ 2973609 w 3916288"/>
              <a:gd name="connsiteY25" fmla="*/ 888916 h 350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16288" h="3509693">
                <a:moveTo>
                  <a:pt x="2589884" y="878764"/>
                </a:moveTo>
                <a:lnTo>
                  <a:pt x="2956475" y="627199"/>
                </a:lnTo>
                <a:lnTo>
                  <a:pt x="3213672" y="841123"/>
                </a:lnTo>
                <a:lnTo>
                  <a:pt x="3002868" y="1222265"/>
                </a:lnTo>
                <a:cubicBezTo>
                  <a:pt x="3102049" y="1370643"/>
                  <a:pt x="3150014" y="1541540"/>
                  <a:pt x="3141832" y="1717383"/>
                </a:cubicBezTo>
                <a:lnTo>
                  <a:pt x="3524009" y="1946836"/>
                </a:lnTo>
                <a:lnTo>
                  <a:pt x="3413309" y="2254870"/>
                </a:lnTo>
                <a:lnTo>
                  <a:pt x="2964079" y="2211999"/>
                </a:lnTo>
                <a:cubicBezTo>
                  <a:pt x="2852965" y="2368113"/>
                  <a:pt x="2696264" y="2499782"/>
                  <a:pt x="2510092" y="2593466"/>
                </a:cubicBezTo>
                <a:lnTo>
                  <a:pt x="2524051" y="3024271"/>
                </a:lnTo>
                <a:lnTo>
                  <a:pt x="2132892" y="3124333"/>
                </a:lnTo>
                <a:lnTo>
                  <a:pt x="1919354" y="2744581"/>
                </a:lnTo>
                <a:cubicBezTo>
                  <a:pt x="1709059" y="2752316"/>
                  <a:pt x="1504393" y="2713087"/>
                  <a:pt x="1326404" y="2630928"/>
                </a:cubicBezTo>
                <a:lnTo>
                  <a:pt x="959813" y="2882494"/>
                </a:lnTo>
                <a:lnTo>
                  <a:pt x="702616" y="2668570"/>
                </a:lnTo>
                <a:lnTo>
                  <a:pt x="913420" y="2287428"/>
                </a:lnTo>
                <a:cubicBezTo>
                  <a:pt x="814239" y="2139050"/>
                  <a:pt x="766274" y="1968153"/>
                  <a:pt x="774456" y="1792310"/>
                </a:cubicBezTo>
                <a:lnTo>
                  <a:pt x="392279" y="1562857"/>
                </a:lnTo>
                <a:lnTo>
                  <a:pt x="502979" y="1254823"/>
                </a:lnTo>
                <a:lnTo>
                  <a:pt x="952209" y="1297694"/>
                </a:lnTo>
                <a:cubicBezTo>
                  <a:pt x="1063323" y="1141580"/>
                  <a:pt x="1220024" y="1009911"/>
                  <a:pt x="1406196" y="916227"/>
                </a:cubicBezTo>
                <a:lnTo>
                  <a:pt x="1392237" y="485422"/>
                </a:lnTo>
                <a:lnTo>
                  <a:pt x="1783396" y="385360"/>
                </a:lnTo>
                <a:lnTo>
                  <a:pt x="1996934" y="765112"/>
                </a:lnTo>
                <a:cubicBezTo>
                  <a:pt x="2207229" y="757377"/>
                  <a:pt x="2411895" y="796606"/>
                  <a:pt x="2589884" y="878765"/>
                </a:cubicBezTo>
                <a:lnTo>
                  <a:pt x="2589884" y="8787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3399" tIns="1215533" rIns="1293399" bIns="1215534" numCol="1" spcCol="1270" anchor="ctr" anchorCtr="0">
            <a:noAutofit/>
          </a:bodyPr>
          <a:lstStyle/>
          <a:p>
            <a:pPr lvl="0" algn="ctr" defTabSz="800100">
              <a:lnSpc>
                <a:spcPct val="90000"/>
              </a:lnSpc>
              <a:spcBef>
                <a:spcPct val="0"/>
              </a:spcBef>
              <a:spcAft>
                <a:spcPct val="35000"/>
              </a:spcAft>
            </a:pPr>
            <a:r>
              <a:rPr lang="el-GR" sz="1800" b="1" kern="1200" dirty="0">
                <a:latin typeface="Verdana" panose="020B0604030504040204" pitchFamily="34" charset="0"/>
                <a:ea typeface="Verdana" panose="020B0604030504040204" pitchFamily="34" charset="0"/>
              </a:rPr>
              <a:t>3</a:t>
            </a:r>
          </a:p>
          <a:p>
            <a:pPr lvl="0" algn="ctr" defTabSz="800100">
              <a:lnSpc>
                <a:spcPct val="90000"/>
              </a:lnSpc>
              <a:spcBef>
                <a:spcPct val="0"/>
              </a:spcBef>
              <a:spcAft>
                <a:spcPct val="35000"/>
              </a:spcAft>
            </a:pPr>
            <a:r>
              <a:rPr lang="el-GR" sz="1800" kern="1200" dirty="0">
                <a:latin typeface="Verdana" panose="020B0604030504040204" pitchFamily="34" charset="0"/>
                <a:ea typeface="Verdana" panose="020B0604030504040204" pitchFamily="34" charset="0"/>
              </a:rPr>
              <a:t>Βελτιώνει το ΒΠ ο βαθμός της Πρακτικής Δοκιμασίας </a:t>
            </a:r>
            <a:r>
              <a:rPr lang="el-GR" sz="1300" kern="1200" dirty="0"/>
              <a:t>; </a:t>
            </a:r>
            <a:endParaRPr lang="en-US" sz="1300" kern="1200" dirty="0"/>
          </a:p>
        </p:txBody>
      </p:sp>
      <p:sp>
        <p:nvSpPr>
          <p:cNvPr id="11" name="Circular Arrow 10"/>
          <p:cNvSpPr/>
          <p:nvPr/>
        </p:nvSpPr>
        <p:spPr>
          <a:xfrm rot="2838622">
            <a:off x="5046724" y="3484058"/>
            <a:ext cx="3373946" cy="3373946"/>
          </a:xfrm>
          <a:prstGeom prst="circularArrow">
            <a:avLst>
              <a:gd name="adj1" fmla="val 4687"/>
              <a:gd name="adj2" fmla="val 299029"/>
              <a:gd name="adj3" fmla="val 2528811"/>
              <a:gd name="adj4" fmla="val 1583430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Shape 11"/>
          <p:cNvSpPr/>
          <p:nvPr/>
        </p:nvSpPr>
        <p:spPr>
          <a:xfrm>
            <a:off x="355605" y="2130999"/>
            <a:ext cx="2451383" cy="2451383"/>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Circular Arrow 12"/>
          <p:cNvSpPr/>
          <p:nvPr/>
        </p:nvSpPr>
        <p:spPr>
          <a:xfrm rot="1670778">
            <a:off x="8050002" y="1986467"/>
            <a:ext cx="2643084" cy="2643084"/>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pic>
        <p:nvPicPr>
          <p:cNvPr id="2" name="Picture 1">
            <a:extLst>
              <a:ext uri="{FF2B5EF4-FFF2-40B4-BE49-F238E27FC236}">
                <a16:creationId xmlns:a16="http://schemas.microsoft.com/office/drawing/2014/main" id="{7B278F42-B435-E6DA-9127-9CA2846A79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39085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8288" y="518615"/>
            <a:ext cx="570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Στρατηγική επιλογής της «Πρακτικής Δοκιμασίας»</a:t>
            </a: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TextBox 4"/>
          <p:cNvSpPr txBox="1"/>
          <p:nvPr/>
        </p:nvSpPr>
        <p:spPr>
          <a:xfrm>
            <a:off x="1447202" y="1765161"/>
            <a:ext cx="7629099" cy="461665"/>
          </a:xfrm>
          <a:prstGeom prst="rect">
            <a:avLst/>
          </a:prstGeom>
          <a:noFill/>
        </p:spPr>
        <p:txBody>
          <a:bodyPr wrap="square" rtlCol="0">
            <a:spAutoFit/>
          </a:bodyPr>
          <a:lstStyle/>
          <a:p>
            <a:pPr algn="ctr"/>
            <a:r>
              <a:rPr lang="el-GR" sz="2400" b="1" dirty="0"/>
              <a:t>ΠΡΑΚΤΙΚΗ ΔΟΚΙΜΑΣΙΑ ΜΕ ΠΡΙΜΟΔΟΤΗΣΗ</a:t>
            </a:r>
            <a:r>
              <a:rPr lang="el-GR" sz="2400" b="1" dirty="0">
                <a:solidFill>
                  <a:srgbClr val="FF0000"/>
                </a:solidFill>
              </a:rPr>
              <a:t>: ΝΑΙ ή ΟΧΙ</a:t>
            </a:r>
            <a:endParaRPr lang="en-US" sz="2400" b="1" dirty="0">
              <a:solidFill>
                <a:srgbClr val="FF0000"/>
              </a:solidFill>
            </a:endParaRPr>
          </a:p>
        </p:txBody>
      </p:sp>
      <p:sp>
        <p:nvSpPr>
          <p:cNvPr id="6" name="Slide Number Placeholder 5"/>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17</a:t>
            </a:fld>
            <a:endParaRPr lang="en-US" kern="0" dirty="0">
              <a:latin typeface="Calibri"/>
              <a:sym typeface="Calibri"/>
            </a:endParaRPr>
          </a:p>
        </p:txBody>
      </p:sp>
      <p:graphicFrame>
        <p:nvGraphicFramePr>
          <p:cNvPr id="7" name="Diagram 6"/>
          <p:cNvGraphicFramePr/>
          <p:nvPr>
            <p:extLst>
              <p:ext uri="{D42A27DB-BD31-4B8C-83A1-F6EECF244321}">
                <p14:modId xmlns:p14="http://schemas.microsoft.com/office/powerpoint/2010/main" val="3689985333"/>
              </p:ext>
            </p:extLst>
          </p:nvPr>
        </p:nvGraphicFramePr>
        <p:xfrm>
          <a:off x="1504288" y="2226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9CC9D2D-6E9D-7B60-0B65-EADD727D351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320388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1752" y="518615"/>
            <a:ext cx="6625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Πρακτική Δοκιμασία</a:t>
            </a:r>
            <a:r>
              <a:rPr kumimoji="0" lang="el-GR" sz="1800" b="1" i="1" u="sng" strike="noStrike" kern="1200" cap="none" spc="0" normalizeH="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 </a:t>
            </a:r>
            <a:r>
              <a:rPr kumimoji="0" lang="el-GR" sz="1800" b="1" i="1" u="sng" strike="noStrike" kern="1200" cap="none" spc="0" normalizeH="0" noProof="0" dirty="0">
                <a:ln>
                  <a:noFill/>
                </a:ln>
                <a:solidFill>
                  <a:srgbClr val="990033"/>
                </a:solidFill>
                <a:effectLst/>
                <a:uLnTx/>
                <a:uFillTx/>
                <a:latin typeface="Arial" panose="020B0604020202020204" pitchFamily="34" charset="0"/>
                <a:ea typeface="+mn-ea"/>
                <a:cs typeface="Arial" panose="020B0604020202020204" pitchFamily="34" charset="0"/>
              </a:rPr>
              <a:t>με πριμοδότηση </a:t>
            </a:r>
            <a:r>
              <a:rPr kumimoji="0" lang="el-GR" sz="1800" b="1" i="1" u="sng" strike="noStrike" kern="1200" cap="none" spc="0" normalizeH="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 ΧΡΟΝΟΔΙΑΓΡΑΜΜΑ</a:t>
            </a: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Slide Number Placeholder 1"/>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18</a:t>
            </a:fld>
            <a:endParaRPr lang="en-US" kern="0" dirty="0">
              <a:latin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993664146"/>
              </p:ext>
            </p:extLst>
          </p:nvPr>
        </p:nvGraphicFramePr>
        <p:xfrm>
          <a:off x="775253" y="1216076"/>
          <a:ext cx="11416748" cy="5298917"/>
        </p:xfrm>
        <a:graphic>
          <a:graphicData uri="http://schemas.openxmlformats.org/drawingml/2006/table">
            <a:tbl>
              <a:tblPr firstRow="1" bandRow="1">
                <a:tableStyleId>{5C22544A-7EE6-4342-B048-85BDC9FD1C3A}</a:tableStyleId>
              </a:tblPr>
              <a:tblGrid>
                <a:gridCol w="549964">
                  <a:extLst>
                    <a:ext uri="{9D8B030D-6E8A-4147-A177-3AD203B41FA5}">
                      <a16:colId xmlns:a16="http://schemas.microsoft.com/office/drawing/2014/main" val="553678932"/>
                    </a:ext>
                  </a:extLst>
                </a:gridCol>
                <a:gridCol w="7760103">
                  <a:extLst>
                    <a:ext uri="{9D8B030D-6E8A-4147-A177-3AD203B41FA5}">
                      <a16:colId xmlns:a16="http://schemas.microsoft.com/office/drawing/2014/main" val="1972055580"/>
                    </a:ext>
                  </a:extLst>
                </a:gridCol>
                <a:gridCol w="3106681">
                  <a:extLst>
                    <a:ext uri="{9D8B030D-6E8A-4147-A177-3AD203B41FA5}">
                      <a16:colId xmlns:a16="http://schemas.microsoft.com/office/drawing/2014/main" val="958084332"/>
                    </a:ext>
                  </a:extLst>
                </a:gridCol>
              </a:tblGrid>
              <a:tr h="351531">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03567083"/>
                  </a:ext>
                </a:extLst>
              </a:tr>
              <a:tr h="878829">
                <a:tc>
                  <a:txBody>
                    <a:bodyPr/>
                    <a:lstStyle/>
                    <a:p>
                      <a:pPr algn="ctr"/>
                      <a:r>
                        <a:rPr lang="el-GR" dirty="0"/>
                        <a:t>1</a:t>
                      </a:r>
                      <a:endParaRPr lang="en-US" dirty="0"/>
                    </a:p>
                  </a:txBody>
                  <a:tcPr anchor="ctr"/>
                </a:tc>
                <a:tc>
                  <a:txBody>
                    <a:bodyPr/>
                    <a:lstStyle/>
                    <a:p>
                      <a:pPr algn="l"/>
                      <a:r>
                        <a:rPr lang="el-GR" dirty="0"/>
                        <a:t>Εξασφάλιση δικαιολογητικών</a:t>
                      </a:r>
                      <a:r>
                        <a:rPr lang="el-GR" baseline="0" dirty="0"/>
                        <a:t> για υπάρχουσες διακρίσεις</a:t>
                      </a:r>
                    </a:p>
                    <a:p>
                      <a:pPr marL="285750" indent="-285750" algn="l">
                        <a:buFontTx/>
                        <a:buChar char="-"/>
                      </a:pPr>
                      <a:r>
                        <a:rPr lang="el-GR" baseline="0" dirty="0"/>
                        <a:t>Από Ομοσπονδία Αθλήματος για εξωσχολικές διακρίσεις</a:t>
                      </a:r>
                    </a:p>
                    <a:p>
                      <a:pPr marL="285750" indent="-285750" algn="l">
                        <a:buFontTx/>
                        <a:buChar char="-"/>
                      </a:pPr>
                      <a:r>
                        <a:rPr lang="el-GR" baseline="0" dirty="0"/>
                        <a:t>Από ΥΠΑΝ για σχολικές διακρίσεις (αίτηση έκδοσης βεβαίωσης)</a:t>
                      </a:r>
                      <a:endParaRPr lang="en-US" dirty="0"/>
                    </a:p>
                  </a:txBody>
                  <a:tcPr anchor="ctr"/>
                </a:tc>
                <a:tc>
                  <a:txBody>
                    <a:bodyPr/>
                    <a:lstStyle/>
                    <a:p>
                      <a:pPr marL="0" indent="0">
                        <a:buFontTx/>
                        <a:buNone/>
                      </a:pPr>
                      <a:r>
                        <a:rPr lang="el-GR" dirty="0"/>
                        <a:t>Από αύριο</a:t>
                      </a:r>
                      <a:endParaRPr lang="en-US" dirty="0"/>
                    </a:p>
                  </a:txBody>
                  <a:tcPr anchor="ctr"/>
                </a:tc>
                <a:extLst>
                  <a:ext uri="{0D108BD9-81ED-4DB2-BD59-A6C34878D82A}">
                    <a16:rowId xmlns:a16="http://schemas.microsoft.com/office/drawing/2014/main" val="2085868350"/>
                  </a:ext>
                </a:extLst>
              </a:tr>
              <a:tr h="351531">
                <a:tc>
                  <a:txBody>
                    <a:bodyPr/>
                    <a:lstStyle/>
                    <a:p>
                      <a:pPr algn="ctr"/>
                      <a:r>
                        <a:rPr lang="el-GR" dirty="0"/>
                        <a:t>2</a:t>
                      </a:r>
                      <a:endParaRPr lang="en-US" dirty="0"/>
                    </a:p>
                  </a:txBody>
                  <a:tcPr anchor="ctr"/>
                </a:tc>
                <a:tc>
                  <a:txBody>
                    <a:bodyPr/>
                    <a:lstStyle/>
                    <a:p>
                      <a:pPr marL="0" indent="0" algn="l">
                        <a:buFontTx/>
                        <a:buNone/>
                      </a:pPr>
                      <a:r>
                        <a:rPr lang="el-GR" dirty="0"/>
                        <a:t>Αποστολή</a:t>
                      </a:r>
                      <a:r>
                        <a:rPr lang="el-GR" baseline="0" dirty="0"/>
                        <a:t> αίτησης πριμοδότησης και δικαιολογητικών εντός προθεσμίας </a:t>
                      </a:r>
                      <a:endParaRPr lang="en-US" dirty="0"/>
                    </a:p>
                  </a:txBody>
                  <a:tcPr anchor="ctr"/>
                </a:tc>
                <a:tc>
                  <a:txBody>
                    <a:bodyPr/>
                    <a:lstStyle/>
                    <a:p>
                      <a:pPr marL="0" indent="0">
                        <a:buFontTx/>
                        <a:buNone/>
                      </a:pPr>
                      <a:r>
                        <a:rPr lang="el-GR" dirty="0"/>
                        <a:t>08-16 Απριλίου 2025</a:t>
                      </a:r>
                      <a:endParaRPr lang="en-US" dirty="0"/>
                    </a:p>
                  </a:txBody>
                  <a:tcPr anchor="ctr"/>
                </a:tc>
                <a:extLst>
                  <a:ext uri="{0D108BD9-81ED-4DB2-BD59-A6C34878D82A}">
                    <a16:rowId xmlns:a16="http://schemas.microsoft.com/office/drawing/2014/main" val="2035868506"/>
                  </a:ext>
                </a:extLst>
              </a:tr>
              <a:tr h="1142477">
                <a:tc>
                  <a:txBody>
                    <a:bodyPr/>
                    <a:lstStyle/>
                    <a:p>
                      <a:pPr algn="ctr"/>
                      <a:r>
                        <a:rPr lang="el-GR" dirty="0"/>
                        <a:t>3</a:t>
                      </a:r>
                      <a:endParaRPr lang="en-US" dirty="0"/>
                    </a:p>
                  </a:txBody>
                  <a:tcPr anchor="ctr"/>
                </a:tc>
                <a:tc>
                  <a:txBody>
                    <a:bodyPr/>
                    <a:lstStyle/>
                    <a:p>
                      <a:pPr marL="0" indent="0" algn="l">
                        <a:buFontTx/>
                        <a:buNone/>
                      </a:pPr>
                      <a:r>
                        <a:rPr lang="el-GR" dirty="0"/>
                        <a:t>Υποβολή δικαιολογητικών για </a:t>
                      </a:r>
                      <a:r>
                        <a:rPr lang="el-GR" b="1" i="1" u="sng" dirty="0"/>
                        <a:t>βελτίωση</a:t>
                      </a:r>
                      <a:r>
                        <a:rPr lang="el-GR" dirty="0"/>
                        <a:t> πριμοδότησης ή διακρίσεις που τυχόν επιτεύχθηκαν</a:t>
                      </a:r>
                      <a:r>
                        <a:rPr lang="el-GR" baseline="0" dirty="0"/>
                        <a:t> </a:t>
                      </a:r>
                      <a:r>
                        <a:rPr lang="el-GR" i="1" u="sng" baseline="0" dirty="0"/>
                        <a:t>μετά</a:t>
                      </a:r>
                      <a:r>
                        <a:rPr lang="el-GR" baseline="0" dirty="0"/>
                        <a:t> τη λήξη της προθεσμίας</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Το συντομότερο δυνατόν και το αργότερο</a:t>
                      </a:r>
                      <a:r>
                        <a:rPr lang="el-GR" baseline="0" dirty="0"/>
                        <a:t> </a:t>
                      </a:r>
                      <a:r>
                        <a:rPr lang="el-GR" dirty="0"/>
                        <a:t>μέχρι την ημέρα της</a:t>
                      </a:r>
                      <a:r>
                        <a:rPr lang="el-GR" baseline="0" dirty="0"/>
                        <a:t> εξέτασης</a:t>
                      </a:r>
                      <a:endParaRPr lang="en-US" dirty="0"/>
                    </a:p>
                  </a:txBody>
                  <a:tcPr anchor="ctr"/>
                </a:tc>
                <a:extLst>
                  <a:ext uri="{0D108BD9-81ED-4DB2-BD59-A6C34878D82A}">
                    <a16:rowId xmlns:a16="http://schemas.microsoft.com/office/drawing/2014/main" val="674630245"/>
                  </a:ext>
                </a:extLst>
              </a:tr>
              <a:tr h="615180">
                <a:tc>
                  <a:txBody>
                    <a:bodyPr/>
                    <a:lstStyle/>
                    <a:p>
                      <a:pPr algn="ctr"/>
                      <a:r>
                        <a:rPr lang="el-GR" dirty="0"/>
                        <a:t>4</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Ανακοίνωση</a:t>
                      </a:r>
                      <a:r>
                        <a:rPr lang="el-GR" baseline="0" dirty="0"/>
                        <a:t> πριμοδότησης στην ιστοσελίδα της Υπηρεσίας Εξετάσεων</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Μία</a:t>
                      </a:r>
                      <a:r>
                        <a:rPr lang="el-GR" baseline="0" dirty="0"/>
                        <a:t> εβδομάδα πριν την έναρξη της εξέτασης</a:t>
                      </a:r>
                      <a:endParaRPr lang="en-US" dirty="0"/>
                    </a:p>
                  </a:txBody>
                  <a:tcPr anchor="ctr"/>
                </a:tc>
                <a:extLst>
                  <a:ext uri="{0D108BD9-81ED-4DB2-BD59-A6C34878D82A}">
                    <a16:rowId xmlns:a16="http://schemas.microsoft.com/office/drawing/2014/main" val="494443418"/>
                  </a:ext>
                </a:extLst>
              </a:tr>
              <a:tr h="615180">
                <a:tc>
                  <a:txBody>
                    <a:bodyPr/>
                    <a:lstStyle/>
                    <a:p>
                      <a:pPr algn="ctr"/>
                      <a:r>
                        <a:rPr lang="el-GR" dirty="0"/>
                        <a:t>5</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Ανακοίνωση</a:t>
                      </a:r>
                      <a:r>
                        <a:rPr lang="el-GR" baseline="0" dirty="0"/>
                        <a:t> στην ιστοσελίδα της Υπηρεσίας Εξετάσεων ημέρας, ώρας και χώρου εξέτασης για κάθε υποψήφιο</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Λίγες ημέρες πριν την εξέταση</a:t>
                      </a:r>
                      <a:endParaRPr lang="en-US" dirty="0"/>
                    </a:p>
                  </a:txBody>
                  <a:tcPr anchor="ctr"/>
                </a:tc>
                <a:extLst>
                  <a:ext uri="{0D108BD9-81ED-4DB2-BD59-A6C34878D82A}">
                    <a16:rowId xmlns:a16="http://schemas.microsoft.com/office/drawing/2014/main" val="3930632341"/>
                  </a:ext>
                </a:extLst>
              </a:tr>
              <a:tr h="615180">
                <a:tc>
                  <a:txBody>
                    <a:bodyPr/>
                    <a:lstStyle/>
                    <a:p>
                      <a:pPr algn="ctr"/>
                      <a:r>
                        <a:rPr lang="el-GR" dirty="0"/>
                        <a:t>6</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Εξέταση «Πρακτική Δοκιμασία» 16 - 20</a:t>
                      </a:r>
                      <a:r>
                        <a:rPr lang="el-GR" baseline="0" dirty="0"/>
                        <a:t> Ιουνίου 2025 (απογευματινές ώρες)</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754818886"/>
                  </a:ext>
                </a:extLst>
              </a:tr>
              <a:tr h="615180">
                <a:tc>
                  <a:txBody>
                    <a:bodyPr/>
                    <a:lstStyle/>
                    <a:p>
                      <a:pPr algn="ctr"/>
                      <a:r>
                        <a:rPr lang="el-GR" dirty="0"/>
                        <a:t>7</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Πιθανή επαναληπτική εξέταση για τραυματίες ή ασθενείς</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4-5</a:t>
                      </a:r>
                      <a:r>
                        <a:rPr lang="el-GR" baseline="0" dirty="0"/>
                        <a:t> ημέρες μετά την εξέταση</a:t>
                      </a:r>
                      <a:endParaRPr lang="en-US" dirty="0"/>
                    </a:p>
                  </a:txBody>
                  <a:tcPr anchor="ctr"/>
                </a:tc>
                <a:extLst>
                  <a:ext uri="{0D108BD9-81ED-4DB2-BD59-A6C34878D82A}">
                    <a16:rowId xmlns:a16="http://schemas.microsoft.com/office/drawing/2014/main" val="380396198"/>
                  </a:ext>
                </a:extLst>
              </a:tr>
            </a:tbl>
          </a:graphicData>
        </a:graphic>
      </p:graphicFrame>
      <p:pic>
        <p:nvPicPr>
          <p:cNvPr id="6" name="Picture 5">
            <a:extLst>
              <a:ext uri="{FF2B5EF4-FFF2-40B4-BE49-F238E27FC236}">
                <a16:creationId xmlns:a16="http://schemas.microsoft.com/office/drawing/2014/main" id="{B392E629-AF7D-5EA2-5DB5-D0A079E72C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250372659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19</a:t>
            </a:fld>
            <a:endParaRPr lang="en-US" kern="0" dirty="0">
              <a:latin typeface="Calibri"/>
              <a:sym typeface="Calibri"/>
            </a:endParaRPr>
          </a:p>
        </p:txBody>
      </p:sp>
      <p:sp>
        <p:nvSpPr>
          <p:cNvPr id="4" name="Text Placeholder 3"/>
          <p:cNvSpPr>
            <a:spLocks noGrp="1"/>
          </p:cNvSpPr>
          <p:nvPr>
            <p:ph type="body" idx="2"/>
          </p:nvPr>
        </p:nvSpPr>
        <p:spPr>
          <a:xfrm>
            <a:off x="140739" y="1752600"/>
            <a:ext cx="3008861" cy="4419600"/>
          </a:xfrm>
        </p:spPr>
        <p:txBody>
          <a:bodyPr/>
          <a:lstStyle/>
          <a:p>
            <a:pPr lvl="0" defTabSz="457200">
              <a:spcBef>
                <a:spcPts val="0"/>
              </a:spcBef>
              <a:spcAft>
                <a:spcPts val="0"/>
              </a:spcAft>
              <a:buClrTx/>
              <a:buSzTx/>
            </a:pPr>
            <a:endParaRPr lang="el-GR" b="1" dirty="0">
              <a:solidFill>
                <a:srgbClr val="F49100"/>
              </a:solidFill>
              <a:latin typeface="Century Gothic" panose="020B0502020202020204"/>
              <a:hlinkClick r:id="rId3">
                <a:extLst>
                  <a:ext uri="{A12FA001-AC4F-418D-AE19-62706E023703}">
                    <ahyp:hlinkClr xmlns:ahyp="http://schemas.microsoft.com/office/drawing/2018/hyperlinkcolor" val="tx"/>
                  </a:ext>
                </a:extLst>
              </a:hlinkClick>
            </a:endParaRPr>
          </a:p>
          <a:p>
            <a:pPr lvl="0" defTabSz="457200">
              <a:spcBef>
                <a:spcPts val="0"/>
              </a:spcBef>
              <a:spcAft>
                <a:spcPts val="0"/>
              </a:spcAft>
              <a:buClrTx/>
              <a:buSzTx/>
            </a:pPr>
            <a:endParaRPr lang="el-GR" b="1" dirty="0">
              <a:solidFill>
                <a:srgbClr val="F49100"/>
              </a:solidFill>
              <a:latin typeface="Century Gothic" panose="020B0502020202020204"/>
              <a:hlinkClick r:id="rId3">
                <a:extLst>
                  <a:ext uri="{A12FA001-AC4F-418D-AE19-62706E023703}">
                    <ahyp:hlinkClr xmlns:ahyp="http://schemas.microsoft.com/office/drawing/2018/hyperlinkcolor" val="tx"/>
                  </a:ext>
                </a:extLst>
              </a:hlinkClick>
            </a:endParaRPr>
          </a:p>
          <a:p>
            <a:pPr lvl="0" defTabSz="457200">
              <a:spcBef>
                <a:spcPts val="0"/>
              </a:spcBef>
              <a:spcAft>
                <a:spcPts val="0"/>
              </a:spcAft>
              <a:buClrTx/>
              <a:buSzTx/>
            </a:pPr>
            <a:endParaRPr lang="el-GR" b="1" dirty="0">
              <a:solidFill>
                <a:srgbClr val="F49100"/>
              </a:solidFill>
              <a:latin typeface="Century Gothic" panose="020B0502020202020204"/>
              <a:hlinkClick r:id="rId3">
                <a:extLst>
                  <a:ext uri="{A12FA001-AC4F-418D-AE19-62706E023703}">
                    <ahyp:hlinkClr xmlns:ahyp="http://schemas.microsoft.com/office/drawing/2018/hyperlinkcolor" val="tx"/>
                  </a:ext>
                </a:extLst>
              </a:hlinkClick>
            </a:endParaRPr>
          </a:p>
          <a:p>
            <a:pPr lvl="0" defTabSz="457200">
              <a:spcBef>
                <a:spcPts val="0"/>
              </a:spcBef>
              <a:spcAft>
                <a:spcPts val="0"/>
              </a:spcAft>
              <a:buClrTx/>
              <a:buSzTx/>
            </a:pPr>
            <a:endParaRPr lang="el-GR" b="1" dirty="0">
              <a:solidFill>
                <a:srgbClr val="F49100"/>
              </a:solidFill>
              <a:latin typeface="Century Gothic" panose="020B0502020202020204"/>
              <a:hlinkClick r:id="rId3">
                <a:extLst>
                  <a:ext uri="{A12FA001-AC4F-418D-AE19-62706E023703}">
                    <ahyp:hlinkClr xmlns:ahyp="http://schemas.microsoft.com/office/drawing/2018/hyperlinkcolor" val="tx"/>
                  </a:ext>
                </a:extLst>
              </a:hlinkClick>
            </a:endParaRPr>
          </a:p>
          <a:p>
            <a:pPr lvl="0" defTabSz="457200">
              <a:spcBef>
                <a:spcPts val="0"/>
              </a:spcBef>
              <a:spcAft>
                <a:spcPts val="0"/>
              </a:spcAft>
              <a:buClrTx/>
              <a:buSzTx/>
            </a:pPr>
            <a:endParaRPr lang="el-GR" b="1" dirty="0">
              <a:solidFill>
                <a:srgbClr val="F49100"/>
              </a:solidFill>
              <a:latin typeface="Century Gothic" panose="020B0502020202020204"/>
              <a:hlinkClick r:id="rId3">
                <a:extLst>
                  <a:ext uri="{A12FA001-AC4F-418D-AE19-62706E023703}">
                    <ahyp:hlinkClr xmlns:ahyp="http://schemas.microsoft.com/office/drawing/2018/hyperlinkcolor" val="tx"/>
                  </a:ext>
                </a:extLst>
              </a:hlinkClick>
            </a:endParaRPr>
          </a:p>
          <a:p>
            <a:pPr lvl="0" defTabSz="457200">
              <a:spcBef>
                <a:spcPts val="0"/>
              </a:spcBef>
              <a:spcAft>
                <a:spcPts val="0"/>
              </a:spcAft>
              <a:buClrTx/>
              <a:buSzTx/>
            </a:pPr>
            <a:r>
              <a:rPr lang="en-US" b="1" dirty="0">
                <a:solidFill>
                  <a:schemeClr val="bg1"/>
                </a:solidFill>
                <a:latin typeface="Century Gothic" panose="020B0502020202020204"/>
                <a:hlinkClick r:id="rId3">
                  <a:extLst>
                    <a:ext uri="{A12FA001-AC4F-418D-AE19-62706E023703}">
                      <ahyp:hlinkClr xmlns:ahyp="http://schemas.microsoft.com/office/drawing/2018/hyperlinkcolor" val="tx"/>
                    </a:ext>
                  </a:extLst>
                </a:hlinkClick>
              </a:rPr>
              <a:t>apoiriazi@schools.ac.cy</a:t>
            </a:r>
            <a:endParaRPr lang="el-GR" b="1" dirty="0">
              <a:solidFill>
                <a:schemeClr val="bg1"/>
              </a:solidFill>
              <a:latin typeface="Century Gothic" panose="020B0502020202020204"/>
            </a:endParaRPr>
          </a:p>
          <a:p>
            <a:pPr lvl="0" defTabSz="457200">
              <a:spcBef>
                <a:spcPts val="0"/>
              </a:spcBef>
              <a:spcAft>
                <a:spcPts val="0"/>
              </a:spcAft>
              <a:buClrTx/>
              <a:buSzTx/>
            </a:pPr>
            <a:endParaRPr lang="el-GR" dirty="0">
              <a:solidFill>
                <a:prstClr val="black"/>
              </a:solidFill>
              <a:latin typeface="Century Gothic" panose="020B0502020202020204"/>
            </a:endParaRPr>
          </a:p>
          <a:p>
            <a:pPr lvl="0" defTabSz="457200">
              <a:spcBef>
                <a:spcPts val="0"/>
              </a:spcBef>
              <a:spcAft>
                <a:spcPts val="0"/>
              </a:spcAft>
              <a:buClrTx/>
              <a:buSzTx/>
            </a:pPr>
            <a:r>
              <a:rPr lang="el-GR" dirty="0">
                <a:solidFill>
                  <a:prstClr val="black"/>
                </a:solidFill>
                <a:latin typeface="Century Gothic" panose="020B0502020202020204"/>
              </a:rPr>
              <a:t>Τηλ. Γραφείου</a:t>
            </a:r>
            <a:r>
              <a:rPr lang="en-US" dirty="0">
                <a:solidFill>
                  <a:prstClr val="black"/>
                </a:solidFill>
                <a:latin typeface="Century Gothic" panose="020B0502020202020204"/>
              </a:rPr>
              <a:t>: </a:t>
            </a:r>
            <a:endParaRPr lang="el-GR" dirty="0">
              <a:solidFill>
                <a:prstClr val="black"/>
              </a:solidFill>
              <a:latin typeface="Century Gothic" panose="020B0502020202020204"/>
            </a:endParaRPr>
          </a:p>
          <a:p>
            <a:pPr lvl="0" defTabSz="457200">
              <a:spcBef>
                <a:spcPts val="0"/>
              </a:spcBef>
              <a:spcAft>
                <a:spcPts val="0"/>
              </a:spcAft>
              <a:buClrTx/>
              <a:buSzTx/>
            </a:pPr>
            <a:r>
              <a:rPr lang="en-US" dirty="0">
                <a:solidFill>
                  <a:prstClr val="black"/>
                </a:solidFill>
                <a:latin typeface="Century Gothic" panose="020B0502020202020204"/>
              </a:rPr>
              <a:t>+357 22 800764</a:t>
            </a:r>
          </a:p>
          <a:p>
            <a:pPr lvl="0" defTabSz="457200">
              <a:spcBef>
                <a:spcPts val="0"/>
              </a:spcBef>
              <a:spcAft>
                <a:spcPts val="0"/>
              </a:spcAft>
              <a:buClrTx/>
              <a:buSzTx/>
            </a:pPr>
            <a:endParaRPr lang="el-GR" dirty="0">
              <a:solidFill>
                <a:prstClr val="black"/>
              </a:solidFill>
              <a:latin typeface="Century Gothic" panose="020B0502020202020204"/>
            </a:endParaRPr>
          </a:p>
          <a:p>
            <a:endParaRPr lang="en-US" dirty="0"/>
          </a:p>
        </p:txBody>
      </p:sp>
      <p:pic>
        <p:nvPicPr>
          <p:cNvPr id="8" name="Content Placeholder 7">
            <a:extLst>
              <a:ext uri="{FF2B5EF4-FFF2-40B4-BE49-F238E27FC236}">
                <a16:creationId xmlns:a16="http://schemas.microsoft.com/office/drawing/2014/main" id="{E0A920D9-35D1-D84F-B3E6-3ED81347841F}"/>
              </a:ext>
            </a:extLst>
          </p:cNvPr>
          <p:cNvPicPr>
            <a:picLocks noGrp="1" noChangeAspect="1"/>
          </p:cNvPicPr>
          <p:nvPr>
            <p:ph sz="quarter" idx="1"/>
          </p:nvPr>
        </p:nvPicPr>
        <p:blipFill>
          <a:blip r:embed="rId4"/>
          <a:stretch>
            <a:fillRect/>
          </a:stretch>
        </p:blipFill>
        <p:spPr>
          <a:xfrm>
            <a:off x="3285682" y="1634649"/>
            <a:ext cx="8601518" cy="4655502"/>
          </a:xfrm>
          <a:prstGeom prst="rect">
            <a:avLst/>
          </a:prstGeom>
        </p:spPr>
      </p:pic>
      <p:sp>
        <p:nvSpPr>
          <p:cNvPr id="7" name="TextBox 6"/>
          <p:cNvSpPr txBox="1"/>
          <p:nvPr/>
        </p:nvSpPr>
        <p:spPr>
          <a:xfrm>
            <a:off x="6697067" y="6006350"/>
            <a:ext cx="5190133" cy="707886"/>
          </a:xfrm>
          <a:prstGeom prst="rect">
            <a:avLst/>
          </a:prstGeom>
          <a:noFill/>
        </p:spPr>
        <p:txBody>
          <a:bodyPr wrap="square" rtlCol="0">
            <a:spAutoFit/>
          </a:bodyPr>
          <a:lstStyle/>
          <a:p>
            <a:pPr algn="r"/>
            <a:r>
              <a:rPr lang="el-GR" sz="2000" b="1" i="1" dirty="0">
                <a:solidFill>
                  <a:schemeClr val="tx2">
                    <a:lumMod val="50000"/>
                  </a:schemeClr>
                </a:solidFill>
                <a:latin typeface="Century Gothic" panose="020B0502020202020204" pitchFamily="34" charset="0"/>
              </a:rPr>
              <a:t>Φανή-Άννα Ποϊριάζη-Μαυρίδου</a:t>
            </a:r>
            <a:r>
              <a:rPr lang="el-GR" sz="2000" i="1" dirty="0">
                <a:solidFill>
                  <a:schemeClr val="tx2">
                    <a:lumMod val="50000"/>
                  </a:schemeClr>
                </a:solidFill>
                <a:latin typeface="Century Gothic" panose="020B0502020202020204" pitchFamily="34" charset="0"/>
              </a:rPr>
              <a:t>,</a:t>
            </a:r>
          </a:p>
          <a:p>
            <a:pPr algn="r"/>
            <a:r>
              <a:rPr lang="el-GR" sz="2000" dirty="0">
                <a:solidFill>
                  <a:schemeClr val="tx2">
                    <a:lumMod val="50000"/>
                  </a:schemeClr>
                </a:solidFill>
                <a:latin typeface="Century Gothic" panose="020B0502020202020204" pitchFamily="34" charset="0"/>
              </a:rPr>
              <a:t>Σύμβουλος Φυσικής Αγωγής</a:t>
            </a:r>
            <a:endParaRPr lang="en-US" sz="2000" dirty="0">
              <a:solidFill>
                <a:schemeClr val="tx2">
                  <a:lumMod val="5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A2336BA0-C0BE-CAC8-32D8-B673354EDD3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266436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1" y="1608138"/>
            <a:ext cx="8524567" cy="990600"/>
          </a:xfrm>
        </p:spPr>
        <p:txBody>
          <a:bodyPr>
            <a:noAutofit/>
          </a:bodyPr>
          <a:lstStyle/>
          <a:p>
            <a:pPr algn="ctr"/>
            <a:r>
              <a:rPr lang="el-GR" sz="3600" b="1" dirty="0">
                <a:latin typeface="Verdana" panose="020B0604030504040204" pitchFamily="34" charset="0"/>
                <a:ea typeface="Verdana" panose="020B0604030504040204" pitchFamily="34" charset="0"/>
              </a:rPr>
              <a:t>Τι θα συζητήσουμε σήμερα</a:t>
            </a:r>
            <a:endParaRPr lang="en-US" sz="36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1"/>
          </p:nvPr>
        </p:nvSpPr>
        <p:spPr/>
        <p:txBody>
          <a:bodyPr/>
          <a:lstStyle/>
          <a:p>
            <a:fld id="{86CB4B4D-7CA3-9044-876B-883B54F8677D}" type="slidenum">
              <a:rPr lang="en-US" kern="0" smtClean="0">
                <a:latin typeface="Calibri"/>
                <a:sym typeface="Calibri"/>
              </a:rPr>
              <a:pPr/>
              <a:t>2</a:t>
            </a:fld>
            <a:endParaRPr lang="en-US" kern="0" dirty="0">
              <a:latin typeface="Calibri"/>
              <a:sym typeface="Calibri"/>
            </a:endParaRPr>
          </a:p>
        </p:txBody>
      </p:sp>
      <p:graphicFrame>
        <p:nvGraphicFramePr>
          <p:cNvPr id="7" name="Diagram 6"/>
          <p:cNvGraphicFramePr/>
          <p:nvPr>
            <p:extLst>
              <p:ext uri="{D42A27DB-BD31-4B8C-83A1-F6EECF244321}">
                <p14:modId xmlns:p14="http://schemas.microsoft.com/office/powerpoint/2010/main" val="1893087656"/>
              </p:ext>
            </p:extLst>
          </p:nvPr>
        </p:nvGraphicFramePr>
        <p:xfrm>
          <a:off x="0" y="2598738"/>
          <a:ext cx="6548283" cy="417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73173980"/>
              </p:ext>
            </p:extLst>
          </p:nvPr>
        </p:nvGraphicFramePr>
        <p:xfrm>
          <a:off x="7595419" y="2598738"/>
          <a:ext cx="4866968" cy="4041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65ECFDB3-FD0E-7BE5-F71F-421AF2B0259C}"/>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46239" y="88312"/>
            <a:ext cx="4813528" cy="1243836"/>
          </a:xfrm>
          <a:prstGeom prst="rect">
            <a:avLst/>
          </a:prstGeom>
        </p:spPr>
      </p:pic>
    </p:spTree>
    <p:extLst>
      <p:ext uri="{BB962C8B-B14F-4D97-AF65-F5344CB8AC3E}">
        <p14:creationId xmlns:p14="http://schemas.microsoft.com/office/powerpoint/2010/main" val="433926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1F4B95-0260-4379-95D2-6ED132D4A97C}"/>
              </a:ext>
            </a:extLst>
          </p:cNvPr>
          <p:cNvSpPr>
            <a:spLocks noGrp="1"/>
          </p:cNvSpPr>
          <p:nvPr>
            <p:ph type="body" idx="1"/>
          </p:nvPr>
        </p:nvSpPr>
        <p:spPr>
          <a:xfrm>
            <a:off x="721896" y="2774732"/>
            <a:ext cx="11115104" cy="3957291"/>
          </a:xfrm>
        </p:spPr>
        <p:txBody>
          <a:bodyPr>
            <a:normAutofit fontScale="92500" lnSpcReduction="10000"/>
          </a:bodyPr>
          <a:lstStyle/>
          <a:p>
            <a:pPr lvl="0" algn="ctr">
              <a:buClr>
                <a:srgbClr val="009DD9"/>
              </a:buClr>
            </a:pPr>
            <a:r>
              <a:rPr lang="el-GR" b="1" i="1" dirty="0">
                <a:solidFill>
                  <a:srgbClr val="002060"/>
                </a:solidFill>
                <a:latin typeface="Verdana" panose="020B0604030504040204" pitchFamily="34" charset="0"/>
                <a:ea typeface="Verdana" panose="020B0604030504040204" pitchFamily="34" charset="0"/>
              </a:rPr>
              <a:t>Ημερομηνίες εξέτασης </a:t>
            </a:r>
            <a:r>
              <a:rPr lang="en-US" b="1" i="1" dirty="0">
                <a:solidFill>
                  <a:srgbClr val="002060"/>
                </a:solidFill>
                <a:latin typeface="Verdana" panose="020B0604030504040204" pitchFamily="34" charset="0"/>
                <a:ea typeface="Verdana" panose="020B0604030504040204" pitchFamily="34" charset="0"/>
              </a:rPr>
              <a:t>16, 17, 18, 19, 20 </a:t>
            </a:r>
            <a:r>
              <a:rPr lang="el-GR" b="1" i="1" dirty="0">
                <a:solidFill>
                  <a:srgbClr val="002060"/>
                </a:solidFill>
                <a:latin typeface="Verdana" panose="020B0604030504040204" pitchFamily="34" charset="0"/>
                <a:ea typeface="Verdana" panose="020B0604030504040204" pitchFamily="34" charset="0"/>
              </a:rPr>
              <a:t>Ιουνίου 202</a:t>
            </a:r>
            <a:r>
              <a:rPr lang="en-US" b="1" i="1" dirty="0">
                <a:solidFill>
                  <a:srgbClr val="002060"/>
                </a:solidFill>
                <a:latin typeface="Verdana" panose="020B0604030504040204" pitchFamily="34" charset="0"/>
                <a:ea typeface="Verdana" panose="020B0604030504040204" pitchFamily="34" charset="0"/>
              </a:rPr>
              <a:t>5</a:t>
            </a:r>
            <a:endParaRPr lang="en-US" b="1" i="1" dirty="0">
              <a:solidFill>
                <a:srgbClr val="002060"/>
              </a:solidFill>
              <a:latin typeface="Tw Cen MT" panose="020B0602020104020603" pitchFamily="34" charset="0"/>
              <a:ea typeface="Verdana" panose="020B0604030504040204" pitchFamily="34" charset="0"/>
            </a:endParaRPr>
          </a:p>
          <a:p>
            <a:pPr marL="457200" indent="-457200" algn="just">
              <a:buFont typeface="Wingdings" panose="05000000000000000000" pitchFamily="2" charset="2"/>
              <a:buChar char="Ø"/>
            </a:pPr>
            <a:endParaRPr lang="el-GR" b="1" dirty="0">
              <a:latin typeface="Verdana" panose="020B0604030504040204" pitchFamily="34" charset="0"/>
              <a:ea typeface="Verdana" panose="020B0604030504040204" pitchFamily="34" charset="0"/>
            </a:endParaRPr>
          </a:p>
          <a:p>
            <a:pPr marL="457200" indent="-457200" algn="just">
              <a:buFont typeface="Wingdings" panose="05000000000000000000" pitchFamily="2" charset="2"/>
              <a:buChar char="Ø"/>
            </a:pPr>
            <a:r>
              <a:rPr lang="el-GR" b="1" dirty="0">
                <a:latin typeface="Verdana" panose="020B0604030504040204" pitchFamily="34" charset="0"/>
                <a:ea typeface="Verdana" panose="020B0604030504040204" pitchFamily="34" charset="0"/>
              </a:rPr>
              <a:t>Υποχρεωτικό</a:t>
            </a:r>
            <a:r>
              <a:rPr lang="el-GR" dirty="0">
                <a:latin typeface="Verdana" panose="020B0604030504040204" pitchFamily="34" charset="0"/>
                <a:ea typeface="Verdana" panose="020B0604030504040204" pitchFamily="34" charset="0"/>
              </a:rPr>
              <a:t> μάθημα για υποψηφίους ΣΕΦΑΑ/ΤΕΦΑΑ</a:t>
            </a:r>
          </a:p>
          <a:p>
            <a:pPr algn="just"/>
            <a:r>
              <a:rPr lang="el-GR" dirty="0">
                <a:latin typeface="Verdana" panose="020B0604030504040204" pitchFamily="34" charset="0"/>
                <a:ea typeface="Verdana" panose="020B0604030504040204" pitchFamily="34" charset="0"/>
              </a:rPr>
              <a:t>    (Πλαίσιο Πρόσβασης Νο</a:t>
            </a:r>
            <a:r>
              <a:rPr lang="en-US" dirty="0">
                <a:latin typeface="Verdana" panose="020B0604030504040204" pitchFamily="34" charset="0"/>
                <a:ea typeface="Verdana" panose="020B0604030504040204" pitchFamily="34" charset="0"/>
              </a:rPr>
              <a:t> </a:t>
            </a:r>
            <a:r>
              <a:rPr lang="el-GR" dirty="0">
                <a:latin typeface="Verdana" panose="020B0604030504040204" pitchFamily="34" charset="0"/>
                <a:ea typeface="Verdana" panose="020B0604030504040204" pitchFamily="34" charset="0"/>
              </a:rPr>
              <a:t>9)</a:t>
            </a:r>
            <a:endParaRPr lang="en-US" dirty="0">
              <a:latin typeface="Verdana" panose="020B0604030504040204" pitchFamily="34" charset="0"/>
              <a:ea typeface="Verdana" panose="020B0604030504040204" pitchFamily="34" charset="0"/>
            </a:endParaRPr>
          </a:p>
          <a:p>
            <a:pPr marL="457200" indent="-457200" algn="just">
              <a:buFont typeface="Wingdings" panose="05000000000000000000" pitchFamily="2" charset="2"/>
              <a:buChar char="Ø"/>
            </a:pPr>
            <a:endParaRPr lang="el-GR" sz="1200" dirty="0">
              <a:latin typeface="Verdana" panose="020B0604030504040204" pitchFamily="34" charset="0"/>
              <a:ea typeface="Verdana" panose="020B0604030504040204" pitchFamily="34" charset="0"/>
            </a:endParaRPr>
          </a:p>
          <a:p>
            <a:pPr marL="457200" indent="-457200" algn="just">
              <a:lnSpc>
                <a:spcPct val="120000"/>
              </a:lnSpc>
              <a:buFont typeface="Wingdings" panose="05000000000000000000" pitchFamily="2" charset="2"/>
              <a:buChar char="Ø"/>
            </a:pPr>
            <a:r>
              <a:rPr lang="el-GR" b="1" dirty="0">
                <a:latin typeface="Verdana" panose="020B0604030504040204" pitchFamily="34" charset="0"/>
                <a:ea typeface="Verdana" panose="020B0604030504040204" pitchFamily="34" charset="0"/>
              </a:rPr>
              <a:t>Προαιρετικό</a:t>
            </a:r>
            <a:r>
              <a:rPr lang="el-GR" dirty="0">
                <a:latin typeface="Verdana" panose="020B0604030504040204" pitchFamily="34" charset="0"/>
                <a:ea typeface="Verdana" panose="020B0604030504040204" pitchFamily="34" charset="0"/>
              </a:rPr>
              <a:t> για αθλητές/αθλήτριες με διακρίσεις οι οποίοι δικαιούνται πριμοδότηση</a:t>
            </a:r>
          </a:p>
          <a:p>
            <a:pPr algn="ctr"/>
            <a:endParaRPr lang="el-GR" i="1" dirty="0">
              <a:solidFill>
                <a:srgbClr val="C00000"/>
              </a:solidFill>
              <a:latin typeface="Verdana" panose="020B0604030504040204" pitchFamily="34" charset="0"/>
              <a:ea typeface="Verdana" panose="020B0604030504040204" pitchFamily="34" charset="0"/>
            </a:endParaRPr>
          </a:p>
          <a:p>
            <a:pPr algn="ctr"/>
            <a:r>
              <a:rPr lang="el-GR" i="1" dirty="0">
                <a:solidFill>
                  <a:srgbClr val="C00000"/>
                </a:solidFill>
                <a:latin typeface="Verdana" panose="020B0604030504040204" pitchFamily="34" charset="0"/>
                <a:ea typeface="Verdana" panose="020B0604030504040204" pitchFamily="34" charset="0"/>
              </a:rPr>
              <a:t>Πρέπει να ισχύει μία από τις δύο συνθήκες</a:t>
            </a:r>
          </a:p>
          <a:p>
            <a:pPr algn="ctr"/>
            <a:endParaRPr lang="el-GR" b="1" i="1" dirty="0">
              <a:solidFill>
                <a:srgbClr val="002060"/>
              </a:solidFill>
              <a:latin typeface="Verdana" panose="020B0604030504040204" pitchFamily="34" charset="0"/>
              <a:ea typeface="Verdana" panose="020B0604030504040204" pitchFamily="34" charset="0"/>
            </a:endParaRPr>
          </a:p>
        </p:txBody>
      </p:sp>
      <p:sp>
        <p:nvSpPr>
          <p:cNvPr id="3" name="Title 2">
            <a:extLst>
              <a:ext uri="{FF2B5EF4-FFF2-40B4-BE49-F238E27FC236}">
                <a16:creationId xmlns:a16="http://schemas.microsoft.com/office/drawing/2014/main" id="{A3DCC1B9-C261-4F5C-BB2D-27C8680AE498}"/>
              </a:ext>
            </a:extLst>
          </p:cNvPr>
          <p:cNvSpPr>
            <a:spLocks noGrp="1"/>
          </p:cNvSpPr>
          <p:nvPr>
            <p:ph type="title"/>
          </p:nvPr>
        </p:nvSpPr>
        <p:spPr/>
        <p:txBody>
          <a:bodyPr/>
          <a:lstStyle/>
          <a:p>
            <a:r>
              <a:rPr lang="el-GR" b="1" dirty="0">
                <a:latin typeface="Verdana" panose="020B0604030504040204" pitchFamily="34" charset="0"/>
                <a:ea typeface="Verdana" panose="020B0604030504040204" pitchFamily="34" charset="0"/>
              </a:rPr>
              <a:t>Πρακτική δοκιμασία (32) </a:t>
            </a:r>
            <a:endParaRPr lang="en-GB"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1"/>
          </p:nvPr>
        </p:nvSpPr>
        <p:spPr/>
        <p:txBody>
          <a:bodyPr/>
          <a:lstStyle/>
          <a:p>
            <a:fld id="{86CB4B4D-7CA3-9044-876B-883B54F8677D}" type="slidenum">
              <a:rPr lang="en-US" kern="0" smtClean="0">
                <a:latin typeface="Calibri"/>
                <a:sym typeface="Calibri"/>
              </a:rPr>
              <a:pPr/>
              <a:t>3</a:t>
            </a:fld>
            <a:endParaRPr lang="en-US" kern="0" dirty="0">
              <a:latin typeface="Calibri"/>
              <a:sym typeface="Calibri"/>
            </a:endParaRPr>
          </a:p>
        </p:txBody>
      </p:sp>
      <p:pic>
        <p:nvPicPr>
          <p:cNvPr id="6" name="Picture 5">
            <a:extLst>
              <a:ext uri="{FF2B5EF4-FFF2-40B4-BE49-F238E27FC236}">
                <a16:creationId xmlns:a16="http://schemas.microsoft.com/office/drawing/2014/main" id="{65DB68F0-D358-4871-526D-2705AEC308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751384" cy="1227778"/>
          </a:xfrm>
          <a:prstGeom prst="rect">
            <a:avLst/>
          </a:prstGeom>
        </p:spPr>
      </p:pic>
    </p:spTree>
    <p:extLst>
      <p:ext uri="{BB962C8B-B14F-4D97-AF65-F5344CB8AC3E}">
        <p14:creationId xmlns:p14="http://schemas.microsoft.com/office/powerpoint/2010/main" val="3537598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694985-0C77-4413-BE26-71701889173D}"/>
              </a:ext>
            </a:extLst>
          </p:cNvPr>
          <p:cNvSpPr txBox="1"/>
          <p:nvPr/>
        </p:nvSpPr>
        <p:spPr>
          <a:xfrm>
            <a:off x="355600" y="1516698"/>
            <a:ext cx="9414934" cy="5016758"/>
          </a:xfrm>
          <a:prstGeom prst="rect">
            <a:avLst/>
          </a:prstGeom>
          <a:noFill/>
        </p:spPr>
        <p:txBody>
          <a:bodyPr wrap="square" rtlCol="0">
            <a:spAutoFit/>
          </a:bodyPr>
          <a:lstStyle/>
          <a:p>
            <a:pPr algn="ctr"/>
            <a:r>
              <a:rPr lang="el-GR" sz="2000" b="1" dirty="0">
                <a:solidFill>
                  <a:schemeClr val="bg2">
                    <a:lumMod val="25000"/>
                  </a:schemeClr>
                </a:solidFill>
                <a:latin typeface="Arial" panose="020B0604020202020204" pitchFamily="34" charset="0"/>
                <a:cs typeface="Arial" panose="020B0604020202020204" pitchFamily="34" charset="0"/>
              </a:rPr>
              <a:t>ΟΔΗΓΟΣ ΠΑΓΚΥΠΡΙΩΝ ΕΞΕΤΑΣΕΩΝ ΠΡΟΣΒΑΣΗΣ </a:t>
            </a:r>
            <a:r>
              <a:rPr lang="en-US" sz="2000" b="1" dirty="0">
                <a:solidFill>
                  <a:schemeClr val="bg2">
                    <a:lumMod val="25000"/>
                  </a:schemeClr>
                </a:solidFill>
                <a:latin typeface="Arial" panose="020B0604020202020204" pitchFamily="34" charset="0"/>
                <a:cs typeface="Arial" panose="020B0604020202020204" pitchFamily="34" charset="0"/>
              </a:rPr>
              <a:t>2025</a:t>
            </a:r>
            <a:endParaRPr lang="el-GR" sz="2000" b="1" dirty="0">
              <a:solidFill>
                <a:schemeClr val="bg2">
                  <a:lumMod val="25000"/>
                </a:schemeClr>
              </a:solidFill>
              <a:latin typeface="Arial" panose="020B0604020202020204" pitchFamily="34" charset="0"/>
              <a:cs typeface="Arial" panose="020B0604020202020204" pitchFamily="34" charset="0"/>
            </a:endParaRPr>
          </a:p>
          <a:p>
            <a:pPr algn="ctr"/>
            <a:r>
              <a:rPr lang="el-GR" sz="2000" dirty="0">
                <a:solidFill>
                  <a:prstClr val="black"/>
                </a:solidFill>
                <a:latin typeface="Arial" panose="020B0604020202020204" pitchFamily="34" charset="0"/>
                <a:cs typeface="Arial" panose="020B0604020202020204" pitchFamily="34" charset="0"/>
              </a:rPr>
              <a:t> </a:t>
            </a:r>
          </a:p>
          <a:p>
            <a:pPr algn="just">
              <a:lnSpc>
                <a:spcPct val="150000"/>
              </a:lnSpc>
            </a:pPr>
            <a:r>
              <a:rPr lang="el-GR" sz="2000" b="1" i="1" dirty="0">
                <a:solidFill>
                  <a:prstClr val="black"/>
                </a:solidFill>
                <a:latin typeface="Arial" panose="020B0604020202020204" pitchFamily="34" charset="0"/>
                <a:cs typeface="Arial" panose="020B0604020202020204" pitchFamily="34" charset="0"/>
              </a:rPr>
              <a:t>ΤΟΜΟΣ Α΄ (σελ.</a:t>
            </a:r>
            <a:r>
              <a:rPr lang="en-US" sz="2000" b="1" i="1" dirty="0">
                <a:solidFill>
                  <a:prstClr val="black"/>
                </a:solidFill>
                <a:latin typeface="Arial" panose="020B0604020202020204" pitchFamily="34" charset="0"/>
                <a:cs typeface="Arial" panose="020B0604020202020204" pitchFamily="34" charset="0"/>
              </a:rPr>
              <a:t>71</a:t>
            </a:r>
            <a:r>
              <a:rPr lang="el-GR" sz="2000" b="1" i="1" dirty="0">
                <a:solidFill>
                  <a:prstClr val="black"/>
                </a:solidFill>
                <a:latin typeface="Arial" panose="020B0604020202020204" pitchFamily="34" charset="0"/>
                <a:cs typeface="Arial" panose="020B0604020202020204" pitchFamily="34" charset="0"/>
              </a:rPr>
              <a:t>-</a:t>
            </a:r>
            <a:r>
              <a:rPr lang="en-US" sz="2000" b="1" i="1" dirty="0">
                <a:solidFill>
                  <a:prstClr val="black"/>
                </a:solidFill>
                <a:latin typeface="Arial" panose="020B0604020202020204" pitchFamily="34" charset="0"/>
                <a:cs typeface="Arial" panose="020B0604020202020204" pitchFamily="34" charset="0"/>
              </a:rPr>
              <a:t>81</a:t>
            </a:r>
            <a:r>
              <a:rPr lang="el-GR" sz="2000" b="1" i="1" dirty="0">
                <a:solidFill>
                  <a:prstClr val="black"/>
                </a:solidFill>
                <a:latin typeface="Arial" panose="020B0604020202020204" pitchFamily="34" charset="0"/>
                <a:cs typeface="Arial" panose="020B0604020202020204" pitchFamily="34" charset="0"/>
              </a:rPr>
              <a:t>)  ΠΡΑΚΤΙΚΗ ΔΟΚΙΜΑΣΙΑ - ΠΡΙΜΟΔΟΤΗΣΗ</a:t>
            </a:r>
            <a:endParaRPr lang="en-US" sz="2000" b="1" i="1"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https://sch.cy/mc/1049/odigos_exetaseon_tomos_a_2025.pdf</a:t>
            </a:r>
            <a:r>
              <a:rPr kumimoji="0" lang="en-US" sz="20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 </a:t>
            </a:r>
          </a:p>
          <a:p>
            <a:pPr algn="just">
              <a:lnSpc>
                <a:spcPct val="150000"/>
              </a:lnSpc>
            </a:pPr>
            <a:endParaRPr lang="en-GB" sz="2000" b="1" i="1" dirty="0">
              <a:solidFill>
                <a:prstClr val="black"/>
              </a:solidFill>
              <a:latin typeface="Arial" panose="020B0604020202020204" pitchFamily="34" charset="0"/>
              <a:cs typeface="Arial" panose="020B0604020202020204" pitchFamily="34" charset="0"/>
              <a:hlinkClick r:id="rId4"/>
            </a:endParaRPr>
          </a:p>
          <a:p>
            <a:pPr marL="800100" lvl="1" indent="-342900" algn="just">
              <a:lnSpc>
                <a:spcPct val="150000"/>
              </a:lnSpc>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 </a:t>
            </a:r>
            <a:r>
              <a:rPr lang="el-GR" sz="2000" dirty="0">
                <a:solidFill>
                  <a:prstClr val="black"/>
                </a:solidFill>
                <a:latin typeface="Arial" panose="020B0604020202020204" pitchFamily="34" charset="0"/>
                <a:cs typeface="Arial" panose="020B0604020202020204" pitchFamily="34" charset="0"/>
              </a:rPr>
              <a:t>κανονισμοί</a:t>
            </a:r>
            <a:endParaRPr lang="en-US" sz="2000" dirty="0">
              <a:solidFill>
                <a:prstClr val="black"/>
              </a:solidFill>
              <a:latin typeface="Arial" panose="020B0604020202020204" pitchFamily="34" charset="0"/>
              <a:cs typeface="Arial" panose="020B0604020202020204" pitchFamily="34" charset="0"/>
            </a:endParaRPr>
          </a:p>
          <a:p>
            <a:pPr marL="800100" lvl="1" indent="-342900" algn="just">
              <a:lnSpc>
                <a:spcPct val="150000"/>
              </a:lnSpc>
              <a:buFont typeface="Wingdings" panose="05000000000000000000" pitchFamily="2" charset="2"/>
              <a:buChar char="q"/>
            </a:pPr>
            <a:r>
              <a:rPr lang="el-GR" sz="2000" dirty="0">
                <a:solidFill>
                  <a:prstClr val="black"/>
                </a:solidFill>
                <a:latin typeface="Arial" panose="020B0604020202020204" pitchFamily="34" charset="0"/>
                <a:cs typeface="Arial" panose="020B0604020202020204" pitchFamily="34" charset="0"/>
              </a:rPr>
              <a:t>διαδικασία</a:t>
            </a:r>
            <a:endParaRPr lang="en-US" sz="2000" dirty="0">
              <a:solidFill>
                <a:prstClr val="black"/>
              </a:solidFill>
              <a:latin typeface="Arial" panose="020B0604020202020204" pitchFamily="34" charset="0"/>
              <a:cs typeface="Arial" panose="020B0604020202020204" pitchFamily="34" charset="0"/>
            </a:endParaRPr>
          </a:p>
          <a:p>
            <a:pPr marL="800100" lvl="1" indent="-342900" algn="just">
              <a:lnSpc>
                <a:spcPct val="150000"/>
              </a:lnSpc>
              <a:buFont typeface="Wingdings" panose="05000000000000000000" pitchFamily="2" charset="2"/>
              <a:buChar char="q"/>
            </a:pPr>
            <a:r>
              <a:rPr lang="el-GR" sz="2000" dirty="0">
                <a:solidFill>
                  <a:prstClr val="black"/>
                </a:solidFill>
                <a:latin typeface="Arial" panose="020B0604020202020204" pitchFamily="34" charset="0"/>
                <a:cs typeface="Arial" panose="020B0604020202020204" pitchFamily="34" charset="0"/>
              </a:rPr>
              <a:t> χρονοδιαγράμματα </a:t>
            </a:r>
            <a:endParaRPr lang="en-US" sz="2000" dirty="0">
              <a:solidFill>
                <a:prstClr val="black"/>
              </a:solidFill>
              <a:latin typeface="Arial" panose="020B0604020202020204" pitchFamily="34" charset="0"/>
              <a:cs typeface="Arial" panose="020B0604020202020204" pitchFamily="34" charset="0"/>
            </a:endParaRPr>
          </a:p>
          <a:p>
            <a:pPr marL="800100" lvl="1" indent="-342900" algn="just">
              <a:lnSpc>
                <a:spcPct val="150000"/>
              </a:lnSpc>
              <a:buFont typeface="Wingdings" panose="05000000000000000000" pitchFamily="2" charset="2"/>
              <a:buChar char="q"/>
            </a:pPr>
            <a:r>
              <a:rPr lang="el-GR" sz="2000" dirty="0">
                <a:solidFill>
                  <a:prstClr val="black"/>
                </a:solidFill>
                <a:latin typeface="Arial" panose="020B0604020202020204" pitchFamily="34" charset="0"/>
                <a:cs typeface="Arial" panose="020B0604020202020204" pitchFamily="34" charset="0"/>
              </a:rPr>
              <a:t>πριμοδότηση</a:t>
            </a:r>
            <a:endParaRPr lang="en-US" sz="2000" dirty="0">
              <a:solidFill>
                <a:prstClr val="black"/>
              </a:solidFill>
              <a:latin typeface="Arial" panose="020B0604020202020204" pitchFamily="34" charset="0"/>
              <a:cs typeface="Arial" panose="020B0604020202020204" pitchFamily="34" charset="0"/>
            </a:endParaRPr>
          </a:p>
          <a:p>
            <a:pPr marL="800100" lvl="1" indent="-342900" algn="just">
              <a:lnSpc>
                <a:spcPct val="150000"/>
              </a:lnSpc>
              <a:buFont typeface="Wingdings" panose="05000000000000000000" pitchFamily="2" charset="2"/>
              <a:buChar char="q"/>
            </a:pPr>
            <a:r>
              <a:rPr lang="el-GR" sz="2000" dirty="0">
                <a:solidFill>
                  <a:prstClr val="black"/>
                </a:solidFill>
                <a:latin typeface="Arial" panose="020B0604020202020204" pitchFamily="34" charset="0"/>
                <a:cs typeface="Arial" panose="020B0604020202020204" pitchFamily="34" charset="0"/>
              </a:rPr>
              <a:t>δικαιολογητικά κ.ά.</a:t>
            </a:r>
          </a:p>
          <a:p>
            <a:pPr marL="342900" indent="-342900" algn="just">
              <a:buFont typeface="Wingdings" panose="05000000000000000000" pitchFamily="2" charset="2"/>
              <a:buChar char="q"/>
            </a:pPr>
            <a:endParaRPr lang="el-GR" sz="2000" dirty="0">
              <a:solidFill>
                <a:prstClr val="black"/>
              </a:solidFill>
              <a:latin typeface="Arial" panose="020B0604020202020204" pitchFamily="34" charset="0"/>
              <a:cs typeface="Arial" panose="020B0604020202020204" pitchFamily="34" charset="0"/>
            </a:endParaRPr>
          </a:p>
          <a:p>
            <a:pPr algn="just"/>
            <a:endParaRPr lang="el-GR"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4</a:t>
            </a:fld>
            <a:endParaRPr lang="en-US" kern="0" dirty="0">
              <a:latin typeface="Calibri"/>
              <a:sym typeface="Calibri"/>
            </a:endParaRPr>
          </a:p>
        </p:txBody>
      </p:sp>
      <p:pic>
        <p:nvPicPr>
          <p:cNvPr id="3" name="Picture 2">
            <a:extLst>
              <a:ext uri="{FF2B5EF4-FFF2-40B4-BE49-F238E27FC236}">
                <a16:creationId xmlns:a16="http://schemas.microsoft.com/office/drawing/2014/main" id="{F6A7BA31-EE15-7AA2-7E29-AED77A6C99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6239" y="88312"/>
            <a:ext cx="4706996" cy="1216308"/>
          </a:xfrm>
          <a:prstGeom prst="rect">
            <a:avLst/>
          </a:prstGeom>
        </p:spPr>
      </p:pic>
      <p:pic>
        <p:nvPicPr>
          <p:cNvPr id="10" name="Picture 9">
            <a:extLst>
              <a:ext uri="{FF2B5EF4-FFF2-40B4-BE49-F238E27FC236}">
                <a16:creationId xmlns:a16="http://schemas.microsoft.com/office/drawing/2014/main" id="{E4C0BE45-CF2C-3816-F46F-29A4EAEB94BB}"/>
              </a:ext>
            </a:extLst>
          </p:cNvPr>
          <p:cNvPicPr>
            <a:picLocks noChangeAspect="1"/>
          </p:cNvPicPr>
          <p:nvPr/>
        </p:nvPicPr>
        <p:blipFill>
          <a:blip r:embed="rId6"/>
          <a:stretch>
            <a:fillRect/>
          </a:stretch>
        </p:blipFill>
        <p:spPr>
          <a:xfrm>
            <a:off x="8318500" y="2806713"/>
            <a:ext cx="3726744" cy="3726744"/>
          </a:xfrm>
          <a:prstGeom prst="rect">
            <a:avLst/>
          </a:prstGeom>
        </p:spPr>
      </p:pic>
    </p:spTree>
    <p:extLst>
      <p:ext uri="{BB962C8B-B14F-4D97-AF65-F5344CB8AC3E}">
        <p14:creationId xmlns:p14="http://schemas.microsoft.com/office/powerpoint/2010/main" val="1530835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B78F-83D6-F6DB-B9E7-05C56082075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46695CD-3433-0823-ADA9-5EA22B5A3737}"/>
              </a:ext>
            </a:extLst>
          </p:cNvPr>
          <p:cNvSpPr txBox="1"/>
          <p:nvPr/>
        </p:nvSpPr>
        <p:spPr>
          <a:xfrm>
            <a:off x="568246" y="1470591"/>
            <a:ext cx="9412014" cy="48058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ΟΔΗΓΟΣ ΠΑΓΚΥΠΡΙΩΝ ΕΞΕΤΑΣΕΩΝ ΠΡΟΣΒΑΣΗΣ </a:t>
            </a:r>
            <a:r>
              <a:rPr kumimoji="0" lang="en-US" sz="20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2025</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ΤΟΜΟΣ Β΄(σελ.2</a:t>
            </a:r>
            <a:r>
              <a:rPr lang="en-US" sz="2000" b="1" i="1" dirty="0">
                <a:solidFill>
                  <a:prstClr val="black"/>
                </a:solidFill>
                <a:latin typeface="Arial" panose="020B0604020202020204" pitchFamily="34" charset="0"/>
                <a:cs typeface="Arial" panose="020B0604020202020204" pitchFamily="34" charset="0"/>
              </a:rPr>
              <a:t>60 - 263</a:t>
            </a:r>
            <a:r>
              <a:rPr kumimoji="0" lang="el-GR"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ΠΡΑΚΤΙΚΗ ΔΟΚΙΜΑΣΙΑ</a:t>
            </a: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https://sch.cy/mc/1049/odigos_exetaseon_tomos_b_2025.pdf</a:t>
            </a:r>
            <a:endParaRPr kumimoji="0" lang="en-GB" sz="20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lgn="just">
              <a:lnSpc>
                <a:spcPct val="150000"/>
              </a:lnSpc>
              <a:buFont typeface="Wingdings" panose="05000000000000000000" pitchFamily="2" charset="2"/>
              <a:buChar char="q"/>
            </a:pPr>
            <a:r>
              <a:rPr lang="el-GR" sz="2000" dirty="0">
                <a:solidFill>
                  <a:prstClr val="black"/>
                </a:solidFill>
                <a:latin typeface="Arial" panose="020B0604020202020204" pitchFamily="34" charset="0"/>
                <a:cs typeface="Arial" panose="020B0604020202020204" pitchFamily="34" charset="0"/>
              </a:rPr>
              <a:t>π</a:t>
            </a:r>
            <a:r>
              <a:rPr kumimoji="0" lang="el-G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εριεχόμενο</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εξέτασης</a:t>
            </a:r>
            <a:endParaRPr lang="el-GR" sz="2000" dirty="0">
              <a:solidFill>
                <a:prstClr val="black"/>
              </a:solidFill>
              <a:latin typeface="Arial" panose="020B0604020202020204" pitchFamily="34" charset="0"/>
              <a:cs typeface="Arial" panose="020B0604020202020204" pitchFamily="34" charset="0"/>
            </a:endParaRPr>
          </a:p>
          <a:p>
            <a:pPr marL="800100" lvl="1" indent="-342900" algn="just">
              <a:lnSpc>
                <a:spcPct val="150000"/>
              </a:lnSpc>
              <a:buFont typeface="Wingdings" panose="05000000000000000000" pitchFamily="2" charset="2"/>
              <a:buChar char="q"/>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ύλη εξέτασης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lvl="1" indent="-342900" algn="just">
              <a:lnSpc>
                <a:spcPct val="150000"/>
              </a:lnSpc>
              <a:buFont typeface="Wingdings" panose="05000000000000000000" pitchFamily="2" charset="2"/>
              <a:buChar char="q"/>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κλίμακες βαθμολόγησης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45CD1C-B77F-3AC1-B529-D34695CC17C4}"/>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400" b="1" i="0" u="none" strike="noStrike" kern="0" cap="none" spc="0" normalizeH="0" baseline="0" noProof="0" smtClean="0">
                <a:ln>
                  <a:noFill/>
                </a:ln>
                <a:solidFill>
                  <a:srgbClr val="FFFFFF"/>
                </a:solidFill>
                <a:effectLst/>
                <a:uLnTx/>
                <a:uFillTx/>
                <a:latin typeface="Calibri"/>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0" cap="none" spc="0" normalizeH="0" baseline="0" noProof="0" dirty="0">
              <a:ln>
                <a:noFill/>
              </a:ln>
              <a:solidFill>
                <a:srgbClr val="FFFFFF"/>
              </a:solidFill>
              <a:effectLst/>
              <a:uLnTx/>
              <a:uFillTx/>
              <a:latin typeface="Calibri"/>
              <a:ea typeface="+mn-ea"/>
              <a:cs typeface="+mn-cs"/>
              <a:sym typeface="Calibri"/>
            </a:endParaRPr>
          </a:p>
        </p:txBody>
      </p:sp>
      <p:pic>
        <p:nvPicPr>
          <p:cNvPr id="3" name="Picture 2">
            <a:extLst>
              <a:ext uri="{FF2B5EF4-FFF2-40B4-BE49-F238E27FC236}">
                <a16:creationId xmlns:a16="http://schemas.microsoft.com/office/drawing/2014/main" id="{10AF6A82-6E80-B75D-8C3B-9C3B944F01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6239" y="88312"/>
            <a:ext cx="4706996" cy="1216308"/>
          </a:xfrm>
          <a:prstGeom prst="rect">
            <a:avLst/>
          </a:prstGeom>
        </p:spPr>
      </p:pic>
      <p:pic>
        <p:nvPicPr>
          <p:cNvPr id="4" name="Picture 3">
            <a:extLst>
              <a:ext uri="{FF2B5EF4-FFF2-40B4-BE49-F238E27FC236}">
                <a16:creationId xmlns:a16="http://schemas.microsoft.com/office/drawing/2014/main" id="{22A21E97-B7C3-263E-7A79-F79964617C01}"/>
              </a:ext>
            </a:extLst>
          </p:cNvPr>
          <p:cNvPicPr>
            <a:picLocks noChangeAspect="1"/>
          </p:cNvPicPr>
          <p:nvPr/>
        </p:nvPicPr>
        <p:blipFill>
          <a:blip r:embed="rId5"/>
          <a:stretch>
            <a:fillRect/>
          </a:stretch>
        </p:blipFill>
        <p:spPr>
          <a:xfrm>
            <a:off x="8128000" y="2733850"/>
            <a:ext cx="3954815" cy="3954815"/>
          </a:xfrm>
          <a:prstGeom prst="rect">
            <a:avLst/>
          </a:prstGeom>
        </p:spPr>
      </p:pic>
    </p:spTree>
    <p:extLst>
      <p:ext uri="{BB962C8B-B14F-4D97-AF65-F5344CB8AC3E}">
        <p14:creationId xmlns:p14="http://schemas.microsoft.com/office/powerpoint/2010/main" val="233392375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694985-0C77-4413-BE26-71701889173D}"/>
              </a:ext>
            </a:extLst>
          </p:cNvPr>
          <p:cNvSpPr txBox="1"/>
          <p:nvPr/>
        </p:nvSpPr>
        <p:spPr>
          <a:xfrm>
            <a:off x="711200" y="1603772"/>
            <a:ext cx="10132425" cy="535531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endPar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50000"/>
              </a:lnSpc>
              <a:spcBef>
                <a:spcPts val="0"/>
              </a:spcBef>
              <a:spcAft>
                <a:spcPts val="0"/>
              </a:spcAft>
              <a:buClrTx/>
              <a:buSzTx/>
              <a:buFontTx/>
              <a:buChar char="-"/>
              <a:tabLst/>
              <a:defRPr/>
            </a:pPr>
            <a:r>
              <a:rPr lang="el-GR" b="1" dirty="0">
                <a:solidFill>
                  <a:srgbClr val="DBEFF9">
                    <a:lumMod val="25000"/>
                  </a:srgbClr>
                </a:solidFill>
                <a:latin typeface="Arial" panose="020B0604020202020204" pitchFamily="34" charset="0"/>
                <a:cs typeface="Arial" panose="020B0604020202020204" pitchFamily="34" charset="0"/>
              </a:rPr>
              <a:t>Ολυμπιακά αθλήματα</a:t>
            </a:r>
          </a:p>
          <a:p>
            <a:pPr marL="285750" marR="0" lvl="0" indent="-285750" defTabSz="914400" rtl="0" eaLnBrk="1" fontAlgn="auto" latinLnBrk="0" hangingPunct="1">
              <a:lnSpc>
                <a:spcPct val="150000"/>
              </a:lnSpc>
              <a:spcBef>
                <a:spcPts val="0"/>
              </a:spcBef>
              <a:spcAft>
                <a:spcPts val="0"/>
              </a:spcAft>
              <a:buClrTx/>
              <a:buSzTx/>
              <a:buFontTx/>
              <a:buChar char="-"/>
              <a:tabLst/>
              <a:defRPr/>
            </a:pPr>
            <a:r>
              <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Υψηλότερη διάκριση εντός των τεσσάρων τελευταίων ετών </a:t>
            </a:r>
            <a:r>
              <a:rPr kumimoji="0" lang="el-GR"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a:t>
            </a:r>
            <a:r>
              <a:rPr kumimoji="0" lang="en-US"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202</a:t>
            </a:r>
            <a:r>
              <a:rPr lang="en-US" b="1" i="1" dirty="0">
                <a:solidFill>
                  <a:srgbClr val="DBEFF9">
                    <a:lumMod val="25000"/>
                  </a:srgbClr>
                </a:solidFill>
                <a:latin typeface="Arial" panose="020B0604020202020204" pitchFamily="34" charset="0"/>
                <a:cs typeface="Arial" panose="020B0604020202020204" pitchFamily="34" charset="0"/>
              </a:rPr>
              <a:t>5</a:t>
            </a:r>
            <a:r>
              <a:rPr kumimoji="0" lang="en-US"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-202</a:t>
            </a:r>
            <a:r>
              <a:rPr lang="en-US" b="1" i="1" dirty="0">
                <a:solidFill>
                  <a:srgbClr val="DBEFF9">
                    <a:lumMod val="25000"/>
                  </a:srgbClr>
                </a:solidFill>
                <a:latin typeface="Arial" panose="020B0604020202020204" pitchFamily="34" charset="0"/>
                <a:cs typeface="Arial" panose="020B0604020202020204" pitchFamily="34" charset="0"/>
              </a:rPr>
              <a:t>4</a:t>
            </a:r>
            <a:r>
              <a:rPr kumimoji="0" lang="en-US"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a:t>
            </a:r>
            <a:r>
              <a:rPr kumimoji="0" lang="el-GR"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202</a:t>
            </a:r>
            <a:r>
              <a:rPr kumimoji="0" lang="en-US"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3</a:t>
            </a:r>
            <a:r>
              <a:rPr kumimoji="0" lang="el-GR"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-202</a:t>
            </a:r>
            <a:r>
              <a:rPr kumimoji="0" lang="en-US"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2</a:t>
            </a:r>
            <a:r>
              <a:rPr kumimoji="0" lang="el-GR" sz="1800" b="1" i="1"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a:t>
            </a:r>
          </a:p>
          <a:p>
            <a:pPr marL="285750" marR="0" lvl="0" indent="-285750" defTabSz="914400" rtl="0" eaLnBrk="1" fontAlgn="auto" latinLnBrk="0" hangingPunct="1">
              <a:lnSpc>
                <a:spcPct val="150000"/>
              </a:lnSpc>
              <a:spcBef>
                <a:spcPts val="0"/>
              </a:spcBef>
              <a:spcAft>
                <a:spcPts val="0"/>
              </a:spcAft>
              <a:buClrTx/>
              <a:buSzTx/>
              <a:buFontTx/>
              <a:buChar char="-"/>
              <a:tabLst/>
              <a:defRPr/>
            </a:pPr>
            <a:r>
              <a:rPr lang="el-GR" b="1" dirty="0">
                <a:solidFill>
                  <a:srgbClr val="DBEFF9">
                    <a:lumMod val="25000"/>
                  </a:srgbClr>
                </a:solidFill>
                <a:latin typeface="Arial" panose="020B0604020202020204" pitchFamily="34" charset="0"/>
                <a:cs typeface="Arial" panose="020B0604020202020204" pitchFamily="34" charset="0"/>
              </a:rPr>
              <a:t>Αξιολογούνται διακρίσεις σε ηλικιακή κατηγορία 16 ετών και άνω</a:t>
            </a:r>
          </a:p>
          <a:p>
            <a:pPr marL="285750" marR="0" lvl="0" indent="-285750" defTabSz="914400" rtl="0" eaLnBrk="1" fontAlgn="auto" latinLnBrk="0" hangingPunct="1">
              <a:lnSpc>
                <a:spcPct val="150000"/>
              </a:lnSpc>
              <a:spcBef>
                <a:spcPts val="0"/>
              </a:spcBef>
              <a:spcAft>
                <a:spcPts val="0"/>
              </a:spcAft>
              <a:buClrTx/>
              <a:buSzTx/>
              <a:buFontTx/>
              <a:buChar char="-"/>
              <a:tabLst/>
              <a:defRPr/>
            </a:pPr>
            <a:r>
              <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Παγκύπριοι αγώνες – </a:t>
            </a:r>
            <a:r>
              <a:rPr lang="el-GR" b="1" dirty="0">
                <a:solidFill>
                  <a:srgbClr val="DBEFF9">
                    <a:lumMod val="25000"/>
                  </a:srgbClr>
                </a:solidFill>
                <a:latin typeface="Arial" panose="020B0604020202020204" pitchFamily="34" charset="0"/>
                <a:cs typeface="Arial" panose="020B0604020202020204" pitchFamily="34" charset="0"/>
              </a:rPr>
              <a:t>παγκύπριο πρωτάθλημα, ανώτατης κατηγορίας (όχι κύπελλα)</a:t>
            </a:r>
          </a:p>
          <a:p>
            <a:pPr marL="285750" marR="0" lvl="0" indent="-285750" defTabSz="914400" rtl="0" eaLnBrk="1" fontAlgn="auto" latinLnBrk="0" hangingPunct="1">
              <a:lnSpc>
                <a:spcPct val="150000"/>
              </a:lnSpc>
              <a:spcBef>
                <a:spcPts val="0"/>
              </a:spcBef>
              <a:spcAft>
                <a:spcPts val="0"/>
              </a:spcAft>
              <a:buClrTx/>
              <a:buSzTx/>
              <a:buFontTx/>
              <a:buChar char="-"/>
              <a:tabLst/>
              <a:defRPr/>
            </a:pPr>
            <a:r>
              <a:rPr lang="el-GR" b="1" dirty="0">
                <a:solidFill>
                  <a:srgbClr val="DBEFF9">
                    <a:lumMod val="25000"/>
                  </a:srgbClr>
                </a:solidFill>
                <a:latin typeface="Arial" panose="020B0604020202020204" pitchFamily="34" charset="0"/>
                <a:cs typeface="Arial" panose="020B0604020202020204" pitchFamily="34" charset="0"/>
              </a:rPr>
              <a:t>Διεθνείς διακρίσεις σύμφωνα με Πίνακα 1.1 (Α΄ κατηγορία πριμοδότησης)</a:t>
            </a:r>
          </a:p>
          <a:p>
            <a:pPr marL="285750" lvl="0" indent="-285750">
              <a:lnSpc>
                <a:spcPct val="150000"/>
              </a:lnSpc>
              <a:buFontTx/>
              <a:buChar char="-"/>
              <a:defRPr/>
            </a:pPr>
            <a:r>
              <a:rPr lang="el-GR" b="1" dirty="0">
                <a:solidFill>
                  <a:srgbClr val="DBEFF9">
                    <a:lumMod val="25000"/>
                  </a:srgbClr>
                </a:solidFill>
                <a:latin typeface="Arial" panose="020B0604020202020204" pitchFamily="34" charset="0"/>
                <a:cs typeface="Arial" panose="020B0604020202020204" pitchFamily="34" charset="0"/>
              </a:rPr>
              <a:t>Αριθμός συμμετοχών (τουλάχιστον έξι – διπλάσιος της νίκης που επιβραβεύεται) </a:t>
            </a:r>
          </a:p>
          <a:p>
            <a:pPr marR="0" lvl="0" defTabSz="914400" rtl="0" eaLnBrk="1" fontAlgn="auto" latinLnBrk="0" hangingPunct="1">
              <a:spcBef>
                <a:spcPts val="0"/>
              </a:spcBef>
              <a:spcAft>
                <a:spcPts val="0"/>
              </a:spcAft>
              <a:buClrTx/>
              <a:buSzTx/>
              <a:tabLst/>
              <a:defRPr/>
            </a:pPr>
            <a:endParaRPr lang="el-GR" b="1" i="1" dirty="0">
              <a:solidFill>
                <a:srgbClr val="DBEFF9">
                  <a:lumMod val="25000"/>
                </a:srgbClr>
              </a:solidFill>
              <a:latin typeface="Arial" panose="020B0604020202020204" pitchFamily="34" charset="0"/>
              <a:cs typeface="Arial" panose="020B0604020202020204" pitchFamily="34" charset="0"/>
            </a:endParaRPr>
          </a:p>
          <a:p>
            <a:pPr marR="0" lvl="0" defTabSz="914400" rtl="0" eaLnBrk="1" fontAlgn="auto" latinLnBrk="0" hangingPunct="1">
              <a:lnSpc>
                <a:spcPct val="150000"/>
              </a:lnSpc>
              <a:spcBef>
                <a:spcPts val="0"/>
              </a:spcBef>
              <a:spcAft>
                <a:spcPts val="0"/>
              </a:spcAft>
              <a:buClrTx/>
              <a:buSzTx/>
              <a:tabLst/>
              <a:defRPr/>
            </a:pPr>
            <a:r>
              <a:rPr lang="el-GR" b="1" i="1" dirty="0">
                <a:solidFill>
                  <a:srgbClr val="DBEFF9">
                    <a:lumMod val="25000"/>
                  </a:srgbClr>
                </a:solidFill>
                <a:latin typeface="Arial" panose="020B0604020202020204" pitchFamily="34" charset="0"/>
                <a:cs typeface="Arial" panose="020B0604020202020204" pitchFamily="34" charset="0"/>
              </a:rPr>
              <a:t>ΑΤΟΜΙΚΑ ΑΘΛΗΜΑΤΑ </a:t>
            </a:r>
          </a:p>
          <a:p>
            <a:pPr marL="285750" marR="0" lvl="0" indent="-285750" defTabSz="914400" rtl="0" eaLnBrk="1" fontAlgn="auto" latinLnBrk="0" hangingPunct="1">
              <a:lnSpc>
                <a:spcPct val="200000"/>
              </a:lnSpc>
              <a:spcBef>
                <a:spcPts val="0"/>
              </a:spcBef>
              <a:spcAft>
                <a:spcPts val="0"/>
              </a:spcAft>
              <a:buClrTx/>
              <a:buSzTx/>
              <a:buFontTx/>
              <a:buChar char="-"/>
              <a:tabLst/>
              <a:defRPr/>
            </a:pPr>
            <a:r>
              <a:rPr lang="el-GR" b="1" dirty="0">
                <a:solidFill>
                  <a:srgbClr val="DBEFF9">
                    <a:lumMod val="25000"/>
                  </a:srgbClr>
                </a:solidFill>
                <a:latin typeface="Arial" panose="020B0604020202020204" pitchFamily="34" charset="0"/>
                <a:cs typeface="Arial" panose="020B0604020202020204" pitchFamily="34" charset="0"/>
              </a:rPr>
              <a:t>Σύστημα νοκ-άουτ θέση μόνο με </a:t>
            </a:r>
            <a:r>
              <a:rPr lang="en-US" b="1" dirty="0">
                <a:solidFill>
                  <a:srgbClr val="DBEFF9">
                    <a:lumMod val="25000"/>
                  </a:srgbClr>
                </a:solidFill>
                <a:latin typeface="Arial" panose="020B0604020202020204" pitchFamily="34" charset="0"/>
                <a:cs typeface="Arial" panose="020B0604020202020204" pitchFamily="34" charset="0"/>
              </a:rPr>
              <a:t>bye</a:t>
            </a:r>
            <a:r>
              <a:rPr lang="el-GR" b="1" dirty="0">
                <a:solidFill>
                  <a:srgbClr val="DBEFF9">
                    <a:lumMod val="25000"/>
                  </a:srgbClr>
                </a:solidFill>
                <a:latin typeface="Arial" panose="020B0604020202020204" pitchFamily="34" charset="0"/>
                <a:cs typeface="Arial" panose="020B0604020202020204" pitchFamily="34" charset="0"/>
              </a:rPr>
              <a:t> ΔΕΝ αξιολογείται</a:t>
            </a:r>
            <a:r>
              <a:rPr lang="en-US" b="1" dirty="0">
                <a:solidFill>
                  <a:srgbClr val="DBEFF9">
                    <a:lumMod val="25000"/>
                  </a:srgbClr>
                </a:solidFill>
                <a:latin typeface="Arial" panose="020B0604020202020204" pitchFamily="34" charset="0"/>
                <a:cs typeface="Arial" panose="020B0604020202020204" pitchFamily="34" charset="0"/>
              </a:rPr>
              <a:t>, </a:t>
            </a:r>
            <a:r>
              <a:rPr lang="el-GR" b="1" dirty="0">
                <a:solidFill>
                  <a:srgbClr val="DBEFF9">
                    <a:lumMod val="25000"/>
                  </a:srgbClr>
                </a:solidFill>
                <a:latin typeface="Arial" panose="020B0604020202020204" pitchFamily="34" charset="0"/>
                <a:cs typeface="Arial" panose="020B0604020202020204" pitchFamily="34" charset="0"/>
              </a:rPr>
              <a:t>ισοβαθμίες θέσης</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Σκυταλοδρομίες, διπλά κλπ. η πριμοδότηση μοιράζεται εξίσου στους αθλητές που έλαβαν μέρος (π.χ. σκυταλοδρομίες/ΔΙΑ ΤΕΣΣΕΡΑ, διπλά/ΔΙΑ ΔΥΟ κ.ο.κ.)</a:t>
            </a:r>
          </a:p>
          <a:p>
            <a:pPr marL="285750" indent="-285750">
              <a:lnSpc>
                <a:spcPct val="150000"/>
              </a:lnSpc>
              <a:buFontTx/>
              <a:buChar char="-"/>
              <a:defRPr/>
            </a:pPr>
            <a:r>
              <a:rPr lang="el-GR" b="1" dirty="0">
                <a:solidFill>
                  <a:srgbClr val="DBEFF9">
                    <a:lumMod val="25000"/>
                  </a:srgbClr>
                </a:solidFill>
                <a:latin typeface="Arial" panose="020B0604020202020204" pitchFamily="34" charset="0"/>
                <a:cs typeface="Arial" panose="020B0604020202020204" pitchFamily="34" charset="0"/>
              </a:rPr>
              <a:t>Ομαδική κατάταξη ατομικού αγωνίσματος δεν αξιολογείται</a:t>
            </a:r>
            <a:endPar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EC6F4AC5-1713-434D-8DFC-397A98D856BA}"/>
              </a:ext>
            </a:extLst>
          </p:cNvPr>
          <p:cNvSpPr txBox="1"/>
          <p:nvPr/>
        </p:nvSpPr>
        <p:spPr>
          <a:xfrm>
            <a:off x="3208172" y="1516698"/>
            <a:ext cx="64212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ΟΔΗΓΟΣ ΠΑΓΚΥΠΡΙΩΝ ΕΞΕΤΑΣΕΩΝ ΠΡΟΣΒΑΣΗΣ </a:t>
            </a:r>
            <a:r>
              <a:rPr kumimoji="0" lang="el-GR"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a:t>
            </a:r>
            <a:r>
              <a:rPr lang="en-US" b="1" dirty="0">
                <a:solidFill>
                  <a:srgbClr val="C00000"/>
                </a:solidFill>
                <a:latin typeface="Arial" panose="020B0604020202020204" pitchFamily="34" charset="0"/>
                <a:cs typeface="Arial" panose="020B0604020202020204" pitchFamily="34" charset="0"/>
              </a:rPr>
              <a:t>25</a:t>
            </a:r>
            <a:endParaRPr kumimoji="0" lang="el-GR"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7274257" y="532263"/>
            <a:ext cx="4790364" cy="456535"/>
          </a:xfrm>
          <a:prstGeom prst="rect">
            <a:avLst/>
          </a:prstGeom>
          <a:noFill/>
        </p:spPr>
        <p:txBody>
          <a:bodyPr wrap="square" rtlCol="0">
            <a:spAutoFit/>
          </a:bodyPr>
          <a:lstStyle/>
          <a:p>
            <a:pPr lvl="0" algn="ctr">
              <a:lnSpc>
                <a:spcPct val="150000"/>
              </a:lnSpc>
              <a:defRPr/>
            </a:pPr>
            <a:r>
              <a:rPr lang="el-GR" b="1" i="1" u="sng" dirty="0">
                <a:solidFill>
                  <a:srgbClr val="DBEFF9">
                    <a:lumMod val="25000"/>
                  </a:srgbClr>
                </a:solidFill>
                <a:latin typeface="Arial" panose="020B0604020202020204" pitchFamily="34" charset="0"/>
                <a:cs typeface="Arial" panose="020B0604020202020204" pitchFamily="34" charset="0"/>
              </a:rPr>
              <a:t>Πριμοδότηση αθλητών με διακρίσεις (1) </a:t>
            </a:r>
          </a:p>
        </p:txBody>
      </p:sp>
      <p:sp>
        <p:nvSpPr>
          <p:cNvPr id="4" name="Slide Number Placeholder 3"/>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6</a:t>
            </a:fld>
            <a:endParaRPr lang="en-US" kern="0" dirty="0">
              <a:latin typeface="Calibri"/>
              <a:sym typeface="Calibri"/>
            </a:endParaRPr>
          </a:p>
        </p:txBody>
      </p:sp>
      <p:pic>
        <p:nvPicPr>
          <p:cNvPr id="5" name="Picture 4">
            <a:extLst>
              <a:ext uri="{FF2B5EF4-FFF2-40B4-BE49-F238E27FC236}">
                <a16:creationId xmlns:a16="http://schemas.microsoft.com/office/drawing/2014/main" id="{FDE612AB-8BFD-D9C6-B96B-23EEB41E0E0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476177" cy="1156663"/>
          </a:xfrm>
          <a:prstGeom prst="rect">
            <a:avLst/>
          </a:prstGeom>
        </p:spPr>
      </p:pic>
    </p:spTree>
    <p:extLst>
      <p:ext uri="{BB962C8B-B14F-4D97-AF65-F5344CB8AC3E}">
        <p14:creationId xmlns:p14="http://schemas.microsoft.com/office/powerpoint/2010/main" val="14439972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D463CE-2698-4F1C-82E1-5C7369E45158}"/>
              </a:ext>
            </a:extLst>
          </p:cNvPr>
          <p:cNvSpPr txBox="1"/>
          <p:nvPr/>
        </p:nvSpPr>
        <p:spPr>
          <a:xfrm>
            <a:off x="1390528" y="1946101"/>
            <a:ext cx="9289664" cy="438581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200000"/>
              </a:lnSpc>
              <a:spcBef>
                <a:spcPts val="0"/>
              </a:spcBef>
              <a:spcAft>
                <a:spcPts val="0"/>
              </a:spcAft>
              <a:buClrTx/>
              <a:buSzTx/>
              <a:tabLst/>
              <a:defRPr/>
            </a:pPr>
            <a:r>
              <a:rPr lang="el-GR" b="1" dirty="0">
                <a:solidFill>
                  <a:srgbClr val="DBEFF9">
                    <a:lumMod val="25000"/>
                  </a:srgbClr>
                </a:solidFill>
                <a:latin typeface="Arial" panose="020B0604020202020204" pitchFamily="34" charset="0"/>
                <a:cs typeface="Arial" panose="020B0604020202020204" pitchFamily="34" charset="0"/>
              </a:rPr>
              <a:t>ΑΘΛΟΠΑΙΔΙΕΣ κ ΥΔΑΤΟΣΦΑΙΡΙΣΗ </a:t>
            </a:r>
          </a:p>
          <a:p>
            <a:pPr marR="0" lvl="0" algn="l" defTabSz="914400" rtl="0" eaLnBrk="1" fontAlgn="auto" latinLnBrk="0" hangingPunct="1">
              <a:lnSpc>
                <a:spcPct val="200000"/>
              </a:lnSpc>
              <a:spcBef>
                <a:spcPts val="0"/>
              </a:spcBef>
              <a:spcAft>
                <a:spcPts val="0"/>
              </a:spcAft>
              <a:buClrTx/>
              <a:buSzTx/>
              <a:tabLst/>
              <a:defRPr/>
            </a:pPr>
            <a:r>
              <a:rPr lang="el-GR" b="1" dirty="0">
                <a:solidFill>
                  <a:srgbClr val="DBEFF9">
                    <a:lumMod val="25000"/>
                  </a:srgbClr>
                </a:solidFill>
                <a:latin typeface="Arial" panose="020B0604020202020204" pitchFamily="34" charset="0"/>
                <a:cs typeface="Arial" panose="020B0604020202020204" pitchFamily="34" charset="0"/>
              </a:rPr>
              <a:t>(ποδόσφαιρο, καλαθοσφαίριση, πετοσφαίριση, χειροσφαίριση, υδατοσφαίριση)</a:t>
            </a:r>
          </a:p>
          <a:p>
            <a:pPr marL="742950" lvl="1" indent="-285750">
              <a:lnSpc>
                <a:spcPct val="200000"/>
              </a:lnSpc>
              <a:buFontTx/>
              <a:buChar char="-"/>
              <a:defRPr/>
            </a:pPr>
            <a:r>
              <a:rPr kumimoji="0" lang="el-GR"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75% της νίκης που επιβραβεύεται</a:t>
            </a:r>
          </a:p>
          <a:p>
            <a:pPr marL="742950" lvl="1" indent="-285750">
              <a:lnSpc>
                <a:spcPct val="200000"/>
              </a:lnSpc>
              <a:buFontTx/>
              <a:buChar char="-"/>
              <a:defRPr/>
            </a:pPr>
            <a:r>
              <a:rPr kumimoji="0" lang="el-GR"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Τουλάχιστον </a:t>
            </a:r>
            <a:r>
              <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3 συμμετοχές σε Παγκύπρια Σχολικά Πρωταθλήματα </a:t>
            </a:r>
            <a:r>
              <a:rPr lang="el-GR" b="1" dirty="0">
                <a:solidFill>
                  <a:srgbClr val="DBEFF9">
                    <a:lumMod val="25000"/>
                  </a:srgbClr>
                </a:solidFill>
                <a:latin typeface="Arial" panose="020B0604020202020204" pitchFamily="34" charset="0"/>
                <a:cs typeface="Arial" panose="020B0604020202020204" pitchFamily="34" charset="0"/>
              </a:rPr>
              <a:t>Λυκείων</a:t>
            </a:r>
            <a:endPar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200000"/>
              </a:lnSpc>
              <a:spcBef>
                <a:spcPts val="0"/>
              </a:spcBef>
              <a:spcAft>
                <a:spcPts val="0"/>
              </a:spcAft>
              <a:buClrTx/>
              <a:buSzTx/>
              <a:buFontTx/>
              <a:buChar char="-"/>
              <a:tabLst/>
              <a:defRPr/>
            </a:pPr>
            <a:r>
              <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Τουλάχιστον 4 συμμετοχές σε εξωσχολικά Παγκύπρια Πρωταθλήματα</a:t>
            </a:r>
          </a:p>
          <a:p>
            <a:pPr marL="742950" marR="0" lvl="1" indent="-285750" algn="l" defTabSz="914400" rtl="0" eaLnBrk="1" fontAlgn="auto" latinLnBrk="0" hangingPunct="1">
              <a:lnSpc>
                <a:spcPct val="200000"/>
              </a:lnSpc>
              <a:spcBef>
                <a:spcPts val="0"/>
              </a:spcBef>
              <a:spcAft>
                <a:spcPts val="0"/>
              </a:spcAft>
              <a:buClrTx/>
              <a:buSzTx/>
              <a:buFontTx/>
              <a:buChar char="-"/>
              <a:tabLst/>
              <a:defRPr/>
            </a:pPr>
            <a:r>
              <a:rPr lang="el-GR" b="1" dirty="0">
                <a:solidFill>
                  <a:srgbClr val="DBEFF9">
                    <a:lumMod val="25000"/>
                  </a:srgbClr>
                </a:solidFill>
                <a:latin typeface="Arial" panose="020B0604020202020204" pitchFamily="34" charset="0"/>
                <a:cs typeface="Arial" panose="020B0604020202020204" pitchFamily="34" charset="0"/>
              </a:rPr>
              <a:t>Δεν αξιολογούνται οι διοργανώσεις Κυπέλλου</a:t>
            </a:r>
            <a:r>
              <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spcBef>
                <a:spcPts val="0"/>
              </a:spcBef>
              <a:spcAft>
                <a:spcPts val="0"/>
              </a:spcAft>
              <a:buClrTx/>
              <a:buSzTx/>
              <a:buFontTx/>
              <a:buChar char="-"/>
              <a:tabLst/>
              <a:defRPr/>
            </a:pPr>
            <a:endPar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Tx/>
              <a:buChar char="-"/>
              <a:tabLst/>
              <a:defRPr/>
            </a:pPr>
            <a:endParaRPr kumimoji="0" lang="el-GR" sz="1800" b="1" i="0" u="none"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6728346" y="586854"/>
            <a:ext cx="5063320" cy="456535"/>
          </a:xfrm>
          <a:prstGeom prst="rect">
            <a:avLst/>
          </a:prstGeom>
          <a:noFill/>
        </p:spPr>
        <p:txBody>
          <a:bodyPr wrap="square" rtlCol="0">
            <a:spAutoFit/>
          </a:bodyPr>
          <a:lstStyle/>
          <a:p>
            <a:pPr lvl="0" algn="ctr">
              <a:lnSpc>
                <a:spcPct val="150000"/>
              </a:lnSpc>
              <a:defRPr/>
            </a:pPr>
            <a:r>
              <a:rPr lang="el-GR" b="1" i="1" u="sng" dirty="0">
                <a:solidFill>
                  <a:srgbClr val="DBEFF9">
                    <a:lumMod val="25000"/>
                  </a:srgbClr>
                </a:solidFill>
                <a:latin typeface="Arial" panose="020B0604020202020204" pitchFamily="34" charset="0"/>
                <a:cs typeface="Arial" panose="020B0604020202020204" pitchFamily="34" charset="0"/>
              </a:rPr>
              <a:t>Πριμοδότηση αθλητών με διακρίσεις (2) </a:t>
            </a:r>
          </a:p>
        </p:txBody>
      </p:sp>
      <p:sp>
        <p:nvSpPr>
          <p:cNvPr id="5" name="Slide Number Placeholder 4"/>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7</a:t>
            </a:fld>
            <a:endParaRPr lang="en-US" kern="0" dirty="0">
              <a:latin typeface="Calibri"/>
              <a:sym typeface="Calibri"/>
            </a:endParaRPr>
          </a:p>
        </p:txBody>
      </p:sp>
      <p:sp>
        <p:nvSpPr>
          <p:cNvPr id="6" name="TextBox 5">
            <a:extLst>
              <a:ext uri="{FF2B5EF4-FFF2-40B4-BE49-F238E27FC236}">
                <a16:creationId xmlns:a16="http://schemas.microsoft.com/office/drawing/2014/main" id="{EC6F4AC5-1713-434D-8DFC-397A98D856BA}"/>
              </a:ext>
            </a:extLst>
          </p:cNvPr>
          <p:cNvSpPr txBox="1"/>
          <p:nvPr/>
        </p:nvSpPr>
        <p:spPr>
          <a:xfrm>
            <a:off x="3121759" y="1576769"/>
            <a:ext cx="65189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ΟΔΗΓΟΣ ΠΑΓΚΥΠΡΙΩΝ ΕΞΕΤΑΣΕΩΝ ΠΡΟΣΒΑΣΗΣ </a:t>
            </a:r>
            <a:r>
              <a:rPr kumimoji="0" lang="el-GR"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202</a:t>
            </a: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5</a:t>
            </a:r>
            <a:endParaRPr kumimoji="0" lang="el-GR"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94A7BEB-2B64-3EAC-252D-FEB088156F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1139643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3A42633-A2B2-460E-A350-0E84D92E13C8}"/>
              </a:ext>
            </a:extLst>
          </p:cNvPr>
          <p:cNvGraphicFramePr>
            <a:graphicFrameLocks noGrp="1"/>
          </p:cNvGraphicFramePr>
          <p:nvPr>
            <p:extLst>
              <p:ext uri="{D42A27DB-BD31-4B8C-83A1-F6EECF244321}">
                <p14:modId xmlns:p14="http://schemas.microsoft.com/office/powerpoint/2010/main" val="3064544988"/>
              </p:ext>
            </p:extLst>
          </p:nvPr>
        </p:nvGraphicFramePr>
        <p:xfrm>
          <a:off x="2191407" y="1886033"/>
          <a:ext cx="7378261" cy="4767014"/>
        </p:xfrm>
        <a:graphic>
          <a:graphicData uri="http://schemas.openxmlformats.org/drawingml/2006/table">
            <a:tbl>
              <a:tblPr/>
              <a:tblGrid>
                <a:gridCol w="981658">
                  <a:extLst>
                    <a:ext uri="{9D8B030D-6E8A-4147-A177-3AD203B41FA5}">
                      <a16:colId xmlns:a16="http://schemas.microsoft.com/office/drawing/2014/main" val="826966189"/>
                    </a:ext>
                  </a:extLst>
                </a:gridCol>
                <a:gridCol w="999897">
                  <a:extLst>
                    <a:ext uri="{9D8B030D-6E8A-4147-A177-3AD203B41FA5}">
                      <a16:colId xmlns:a16="http://schemas.microsoft.com/office/drawing/2014/main" val="3566040714"/>
                    </a:ext>
                  </a:extLst>
                </a:gridCol>
                <a:gridCol w="1355942">
                  <a:extLst>
                    <a:ext uri="{9D8B030D-6E8A-4147-A177-3AD203B41FA5}">
                      <a16:colId xmlns:a16="http://schemas.microsoft.com/office/drawing/2014/main" val="3381901890"/>
                    </a:ext>
                  </a:extLst>
                </a:gridCol>
                <a:gridCol w="4040764">
                  <a:extLst>
                    <a:ext uri="{9D8B030D-6E8A-4147-A177-3AD203B41FA5}">
                      <a16:colId xmlns:a16="http://schemas.microsoft.com/office/drawing/2014/main" val="3572287984"/>
                    </a:ext>
                  </a:extLst>
                </a:gridCol>
              </a:tblGrid>
              <a:tr h="290574">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ΑΤΟΜΙΚΟ</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ΟΜΑΔΙΚΟ</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ΝΙΚΗ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ΑΓΩΝΕΣ</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354265"/>
                  </a:ext>
                </a:extLst>
              </a:tr>
              <a:tr h="366445">
                <a:tc rowSpan="12">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100%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75%</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r>
                        <a:rPr lang="el-GR" sz="1000" dirty="0">
                          <a:effectLst/>
                          <a:latin typeface="Arial" panose="020B0604020202020204" pitchFamily="34" charset="0"/>
                          <a:ea typeface="Calibri" panose="020F0502020204030204" pitchFamily="34" charset="0"/>
                          <a:cs typeface="Times New Roman" panose="02020603050405020304" pitchFamily="18" charset="0"/>
                        </a:rPr>
                        <a:t> - 8η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Ολυμπιακοί Αγώνες</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891108"/>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 </a:t>
                      </a:r>
                      <a:r>
                        <a:rPr lang="el-GR" sz="1000" dirty="0">
                          <a:effectLst/>
                          <a:latin typeface="Arial" panose="020B0604020202020204" pitchFamily="34" charset="0"/>
                          <a:ea typeface="Calibri" panose="020F0502020204030204" pitchFamily="34" charset="0"/>
                          <a:cs typeface="Times New Roman" panose="02020603050405020304" pitchFamily="18" charset="0"/>
                        </a:rPr>
                        <a:t>– 8</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r>
                        <a:rPr lang="el-GR"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Ολυμπιακοί Αγώνες Νέων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585192"/>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r>
                        <a:rPr lang="el-GR" sz="1000" dirty="0">
                          <a:effectLst/>
                          <a:latin typeface="Arial" panose="020B0604020202020204" pitchFamily="34" charset="0"/>
                          <a:ea typeface="Calibri" panose="020F0502020204030204" pitchFamily="34" charset="0"/>
                          <a:cs typeface="Times New Roman" panose="02020603050405020304" pitchFamily="18" charset="0"/>
                        </a:rPr>
                        <a:t> - 8η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Παγκόσμιοι Αγώνες Ανδρών-Γυναικών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345953"/>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r>
                        <a:rPr lang="el-GR" sz="1000" dirty="0">
                          <a:effectLst/>
                          <a:latin typeface="Arial" panose="020B0604020202020204" pitchFamily="34" charset="0"/>
                          <a:ea typeface="Calibri" panose="020F0502020204030204" pitchFamily="34" charset="0"/>
                          <a:cs typeface="Times New Roman" panose="02020603050405020304" pitchFamily="18" charset="0"/>
                        </a:rPr>
                        <a:t> – 8</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Παγκόσμιοι Αγώνες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23,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21,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19,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17,</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16</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910963"/>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1η - 8η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Πανευρωπαϊκοί Αγώνες Ανδρών-Γυναικών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936793"/>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1η – 6η </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Πανευρωπαϊκοί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23,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21,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19,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17,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16</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884782"/>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1η - 8η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Κοινοπολιτειακοί </a:t>
                      </a:r>
                      <a:r>
                        <a:rPr lang="el-GR" sz="1000" dirty="0">
                          <a:effectLst/>
                          <a:latin typeface="Arial" panose="020B0604020202020204" pitchFamily="34" charset="0"/>
                          <a:ea typeface="Calibri" panose="020F0502020204030204" pitchFamily="34" charset="0"/>
                          <a:cs typeface="Times New Roman" panose="02020603050405020304" pitchFamily="18" charset="0"/>
                        </a:rPr>
                        <a:t>Ανδρών-Γυναικών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085854"/>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1η - 8η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Μεσογειακοί Ανδρ</a:t>
                      </a:r>
                      <a:r>
                        <a:rPr lang="el-GR" sz="1000" dirty="0">
                          <a:effectLst/>
                          <a:latin typeface="Arial" panose="020B0604020202020204" pitchFamily="34" charset="0"/>
                          <a:ea typeface="Calibri" panose="020F0502020204030204" pitchFamily="34" charset="0"/>
                          <a:cs typeface="Times New Roman" panose="02020603050405020304" pitchFamily="18" charset="0"/>
                        </a:rPr>
                        <a:t>ών-Γυναικών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685053"/>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1η - 8η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Παγκόσμιοι Σχολικοί (ISF)</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306871"/>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1η - 6η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Αγώνες Νέων Ευρώπης / Κοινοπολιτειακοί Νέων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748570"/>
                  </a:ext>
                </a:extLst>
              </a:tr>
              <a:tr h="366445">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ΑΜΚΕ</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965474"/>
                  </a:ext>
                </a:extLst>
              </a:tr>
              <a:tr h="445545">
                <a:tc vMerge="1">
                  <a:txBody>
                    <a:bodyPr/>
                    <a:lstStyle/>
                    <a:p>
                      <a:endParaRPr lang="en-GB"/>
                    </a:p>
                  </a:txBody>
                  <a:tcPr/>
                </a:tc>
                <a:tc vMerge="1">
                  <a:txBody>
                    <a:bodyPr/>
                    <a:lstStyle/>
                    <a:p>
                      <a:endParaRPr lang="en-GB"/>
                    </a:p>
                  </a:txBody>
                  <a:tcPr/>
                </a:tc>
                <a:tc gridSpan="2">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Κατάρριψη ή ισοφάριση παγκόσμιας ή πανευρωπαϊκής επίδοσης ανδρών-γυναικών,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23,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21,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19,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17, </a:t>
                      </a:r>
                      <a:r>
                        <a:rPr lang="en-US" sz="1000" dirty="0">
                          <a:effectLst/>
                          <a:latin typeface="Arial" panose="020B0604020202020204" pitchFamily="34" charset="0"/>
                          <a:ea typeface="Calibri" panose="020F0502020204030204" pitchFamily="34" charset="0"/>
                          <a:cs typeface="Times New Roman" panose="02020603050405020304" pitchFamily="18" charset="0"/>
                        </a:rPr>
                        <a:t>U</a:t>
                      </a:r>
                      <a:r>
                        <a:rPr lang="el-GR" sz="1000" dirty="0">
                          <a:effectLst/>
                          <a:latin typeface="Arial" panose="020B0604020202020204" pitchFamily="34" charset="0"/>
                          <a:ea typeface="Calibri" panose="020F0502020204030204" pitchFamily="34" charset="0"/>
                          <a:cs typeface="Times New Roman" panose="02020603050405020304" pitchFamily="18" charset="0"/>
                        </a:rPr>
                        <a:t>16 </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26491602"/>
                  </a:ext>
                </a:extLst>
              </a:tr>
            </a:tbl>
          </a:graphicData>
        </a:graphic>
      </p:graphicFrame>
      <p:sp>
        <p:nvSpPr>
          <p:cNvPr id="9" name="TextBox 8">
            <a:extLst>
              <a:ext uri="{FF2B5EF4-FFF2-40B4-BE49-F238E27FC236}">
                <a16:creationId xmlns:a16="http://schemas.microsoft.com/office/drawing/2014/main" id="{279C886A-D906-45BD-B60F-1BD7B2DD2DC3}"/>
              </a:ext>
            </a:extLst>
          </p:cNvPr>
          <p:cNvSpPr txBox="1"/>
          <p:nvPr/>
        </p:nvSpPr>
        <p:spPr>
          <a:xfrm>
            <a:off x="6417578" y="461394"/>
            <a:ext cx="5561901" cy="4565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Πριμοδότηση αθλητών με διακρίσεις (3)</a:t>
            </a:r>
          </a:p>
        </p:txBody>
      </p:sp>
      <p:sp>
        <p:nvSpPr>
          <p:cNvPr id="10" name="TextBox 9">
            <a:extLst>
              <a:ext uri="{FF2B5EF4-FFF2-40B4-BE49-F238E27FC236}">
                <a16:creationId xmlns:a16="http://schemas.microsoft.com/office/drawing/2014/main" id="{49FD83B3-0488-4E5F-BE15-C4C6492E5614}"/>
              </a:ext>
            </a:extLst>
          </p:cNvPr>
          <p:cNvSpPr txBox="1"/>
          <p:nvPr/>
        </p:nvSpPr>
        <p:spPr>
          <a:xfrm>
            <a:off x="4665590" y="1516698"/>
            <a:ext cx="4416266" cy="369332"/>
          </a:xfrm>
          <a:prstGeom prst="rect">
            <a:avLst/>
          </a:prstGeom>
          <a:noFill/>
        </p:spPr>
        <p:txBody>
          <a:bodyPr wrap="square" rtlCol="0">
            <a:spAutoFit/>
          </a:bodyPr>
          <a:lstStyle/>
          <a:p>
            <a:r>
              <a:rPr lang="el-GR" b="1" dirty="0">
                <a:latin typeface="Arial Narrow" panose="020B0606020202030204" pitchFamily="34" charset="0"/>
              </a:rPr>
              <a:t>Πίνακας 1.1   (Α΄ κατηγορία Πριμοδότησης)</a:t>
            </a:r>
            <a:endParaRPr lang="en-GB" b="1" dirty="0">
              <a:latin typeface="Arial Narrow" panose="020B0606020202030204" pitchFamily="34" charset="0"/>
            </a:endParaRPr>
          </a:p>
        </p:txBody>
      </p:sp>
      <p:sp>
        <p:nvSpPr>
          <p:cNvPr id="2" name="Slide Number Placeholder 1"/>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8</a:t>
            </a:fld>
            <a:endParaRPr lang="en-US" kern="0" dirty="0">
              <a:latin typeface="Calibri"/>
              <a:sym typeface="Calibri"/>
            </a:endParaRPr>
          </a:p>
        </p:txBody>
      </p:sp>
      <p:pic>
        <p:nvPicPr>
          <p:cNvPr id="4" name="Picture 3">
            <a:extLst>
              <a:ext uri="{FF2B5EF4-FFF2-40B4-BE49-F238E27FC236}">
                <a16:creationId xmlns:a16="http://schemas.microsoft.com/office/drawing/2014/main" id="{17E45A4A-E20B-52CF-A681-E633A64FE2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9347018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CA8B5-7EE7-44C1-8039-323363A4C06F}"/>
              </a:ext>
            </a:extLst>
          </p:cNvPr>
          <p:cNvSpPr txBox="1"/>
          <p:nvPr/>
        </p:nvSpPr>
        <p:spPr>
          <a:xfrm>
            <a:off x="5712903" y="469783"/>
            <a:ext cx="6182686" cy="4565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DBEFF9">
                    <a:lumMod val="25000"/>
                  </a:srgbClr>
                </a:solidFill>
                <a:effectLst/>
                <a:uLnTx/>
                <a:uFillTx/>
                <a:latin typeface="Arial" panose="020B0604020202020204" pitchFamily="34" charset="0"/>
                <a:ea typeface="+mn-ea"/>
                <a:cs typeface="Arial" panose="020B0604020202020204" pitchFamily="34" charset="0"/>
              </a:rPr>
              <a:t>Πριμοδότηση αθλητών με διακρίσεις (4)</a:t>
            </a:r>
          </a:p>
        </p:txBody>
      </p:sp>
      <p:graphicFrame>
        <p:nvGraphicFramePr>
          <p:cNvPr id="5" name="Table 4">
            <a:extLst>
              <a:ext uri="{FF2B5EF4-FFF2-40B4-BE49-F238E27FC236}">
                <a16:creationId xmlns:a16="http://schemas.microsoft.com/office/drawing/2014/main" id="{6B035DD8-8814-4BB4-91EF-B50D110DB663}"/>
              </a:ext>
            </a:extLst>
          </p:cNvPr>
          <p:cNvGraphicFramePr>
            <a:graphicFrameLocks noGrp="1"/>
          </p:cNvGraphicFramePr>
          <p:nvPr>
            <p:extLst>
              <p:ext uri="{D42A27DB-BD31-4B8C-83A1-F6EECF244321}">
                <p14:modId xmlns:p14="http://schemas.microsoft.com/office/powerpoint/2010/main" val="3504016237"/>
              </p:ext>
            </p:extLst>
          </p:nvPr>
        </p:nvGraphicFramePr>
        <p:xfrm>
          <a:off x="2361675" y="2124840"/>
          <a:ext cx="7164462" cy="4275959"/>
        </p:xfrm>
        <a:graphic>
          <a:graphicData uri="http://schemas.openxmlformats.org/drawingml/2006/table">
            <a:tbl>
              <a:tblPr/>
              <a:tblGrid>
                <a:gridCol w="977911">
                  <a:extLst>
                    <a:ext uri="{9D8B030D-6E8A-4147-A177-3AD203B41FA5}">
                      <a16:colId xmlns:a16="http://schemas.microsoft.com/office/drawing/2014/main" val="1028322738"/>
                    </a:ext>
                  </a:extLst>
                </a:gridCol>
                <a:gridCol w="996079">
                  <a:extLst>
                    <a:ext uri="{9D8B030D-6E8A-4147-A177-3AD203B41FA5}">
                      <a16:colId xmlns:a16="http://schemas.microsoft.com/office/drawing/2014/main" val="1269979692"/>
                    </a:ext>
                  </a:extLst>
                </a:gridCol>
                <a:gridCol w="1276644">
                  <a:extLst>
                    <a:ext uri="{9D8B030D-6E8A-4147-A177-3AD203B41FA5}">
                      <a16:colId xmlns:a16="http://schemas.microsoft.com/office/drawing/2014/main" val="190703660"/>
                    </a:ext>
                  </a:extLst>
                </a:gridCol>
                <a:gridCol w="3913828">
                  <a:extLst>
                    <a:ext uri="{9D8B030D-6E8A-4147-A177-3AD203B41FA5}">
                      <a16:colId xmlns:a16="http://schemas.microsoft.com/office/drawing/2014/main" val="2927179458"/>
                    </a:ext>
                  </a:extLst>
                </a:gridCol>
              </a:tblGrid>
              <a:tr h="283629">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ΑΤΟΜΙΚΟ</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ΟΜΑΔΙΚΟ</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ΝΙΚΗ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b="1" dirty="0">
                          <a:effectLst/>
                          <a:latin typeface="Arial" panose="020B0604020202020204" pitchFamily="34" charset="0"/>
                          <a:ea typeface="Calibri" panose="020F0502020204030204" pitchFamily="34" charset="0"/>
                          <a:cs typeface="Times New Roman" panose="02020603050405020304" pitchFamily="18" charset="0"/>
                        </a:rPr>
                        <a:t>ΑΓΩΝΕΣ</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309162"/>
                  </a:ext>
                </a:extLst>
              </a:tr>
              <a:tr h="357687">
                <a:tc rowSpan="3">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50%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37,50%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2η-3η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ΑΜΚΕ</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786332"/>
                  </a:ext>
                </a:extLst>
              </a:tr>
              <a:tr h="357687">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Παγκύπριοι Ανδρών-Γυναικών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525735"/>
                  </a:ext>
                </a:extLst>
              </a:tr>
              <a:tr h="357687">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Πανελλήνιοι Σχολικοί Λυκείων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137482"/>
                  </a:ext>
                </a:extLst>
              </a:tr>
              <a:tr h="357687">
                <a:tc rowSpan="2">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45%</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33,75%</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2η-3η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Πανελλήνιοι Σχολικοί Λυκείων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562742"/>
                  </a:ext>
                </a:extLst>
              </a:tr>
              <a:tr h="357687">
                <a:tc vMerge="1">
                  <a:txBody>
                    <a:bodyPr/>
                    <a:lstStyle/>
                    <a:p>
                      <a:endParaRPr lang="en-GB"/>
                    </a:p>
                  </a:txBody>
                  <a:tcPr/>
                </a:tc>
                <a:tc vMerge="1">
                  <a:txBody>
                    <a:bodyPr/>
                    <a:lstStyle/>
                    <a:p>
                      <a:endParaRPr lang="en-GB"/>
                    </a:p>
                  </a:txBody>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2η-3η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Παγκύπριοι Ανδρών-Γυναικών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716831"/>
                  </a:ext>
                </a:extLst>
              </a:tr>
              <a:tr h="357687">
                <a:tc rowSpan="2">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40%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30%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1</a:t>
                      </a:r>
                      <a:r>
                        <a:rPr lang="el-GR" sz="1000" baseline="30000" dirty="0">
                          <a:effectLst/>
                          <a:latin typeface="Arial" panose="020B0604020202020204" pitchFamily="34" charset="0"/>
                          <a:ea typeface="Calibri" panose="020F0502020204030204" pitchFamily="34" charset="0"/>
                          <a:cs typeface="Times New Roman" panose="02020603050405020304" pitchFamily="18" charset="0"/>
                        </a:rPr>
                        <a:t>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Παγκύπριοι Εφήβων-Νεανίδων, Παίδων-Κορασίδων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733844"/>
                  </a:ext>
                </a:extLst>
              </a:tr>
              <a:tr h="357687">
                <a:tc vMerge="1">
                  <a:txBody>
                    <a:bodyPr/>
                    <a:lstStyle/>
                    <a:p>
                      <a:endParaRPr lang="en-GB"/>
                    </a:p>
                  </a:txBody>
                  <a:tcPr/>
                </a:tc>
                <a:tc vMerge="1">
                  <a:txBody>
                    <a:bodyPr/>
                    <a:lstStyle/>
                    <a:p>
                      <a:endParaRPr lang="en-GB"/>
                    </a:p>
                  </a:txBody>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1η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Παγκύπριοι </a:t>
                      </a:r>
                      <a:r>
                        <a:rPr lang="el-GR" sz="1000" dirty="0">
                          <a:effectLst/>
                          <a:latin typeface="Arial" panose="020B0604020202020204" pitchFamily="34" charset="0"/>
                          <a:ea typeface="Calibri" panose="020F0502020204030204" pitchFamily="34" charset="0"/>
                          <a:cs typeface="Times New Roman" panose="02020603050405020304" pitchFamily="18" charset="0"/>
                        </a:rPr>
                        <a:t>Σχολικοί</a:t>
                      </a:r>
                      <a:r>
                        <a:rPr lang="en-US" sz="1000" dirty="0">
                          <a:effectLst/>
                          <a:latin typeface="Arial" panose="020B0604020202020204" pitchFamily="34" charset="0"/>
                          <a:ea typeface="Calibri" panose="020F0502020204030204" pitchFamily="34" charset="0"/>
                          <a:cs typeface="Times New Roman" panose="02020603050405020304" pitchFamily="18" charset="0"/>
                        </a:rPr>
                        <a:t> Λυκείων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953581"/>
                  </a:ext>
                </a:extLst>
              </a:tr>
              <a:tr h="546772">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35%</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26,25%</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2η-3η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Παγκύπριοι Εφήβων-Νεανίδων, Παίδων-Κορασίδων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504535"/>
                  </a:ext>
                </a:extLst>
              </a:tr>
              <a:tr h="450126">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30%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22,50%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2η-3η</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Παγκύπριοι </a:t>
                      </a:r>
                      <a:r>
                        <a:rPr lang="el-GR" sz="1000" dirty="0">
                          <a:effectLst/>
                          <a:latin typeface="Arial" panose="020B0604020202020204" pitchFamily="34" charset="0"/>
                          <a:ea typeface="Calibri" panose="020F0502020204030204" pitchFamily="34" charset="0"/>
                          <a:cs typeface="Times New Roman" panose="02020603050405020304" pitchFamily="18" charset="0"/>
                        </a:rPr>
                        <a:t>Σχολικοί</a:t>
                      </a:r>
                      <a:r>
                        <a:rPr lang="en-US" sz="1000" dirty="0">
                          <a:effectLst/>
                          <a:latin typeface="Arial" panose="020B0604020202020204" pitchFamily="34" charset="0"/>
                          <a:ea typeface="Calibri" panose="020F0502020204030204" pitchFamily="34" charset="0"/>
                          <a:cs typeface="Times New Roman" panose="02020603050405020304" pitchFamily="18" charset="0"/>
                        </a:rPr>
                        <a:t> Λυκείων</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530337"/>
                  </a:ext>
                </a:extLst>
              </a:tr>
              <a:tr h="491623">
                <a:tc>
                  <a:txBody>
                    <a:bodyPr/>
                    <a:lstStyle/>
                    <a:p>
                      <a:pPr algn="ct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pPr>
                      <a:r>
                        <a:rPr lang="en-US" sz="1000" dirty="0">
                          <a:effectLst/>
                          <a:latin typeface="Arial" panose="020B0604020202020204" pitchFamily="34" charset="0"/>
                          <a:ea typeface="Calibri" panose="020F0502020204030204" pitchFamily="34" charset="0"/>
                          <a:cs typeface="Times New Roman" panose="02020603050405020304" pitchFamily="18" charset="0"/>
                        </a:rPr>
                        <a:t>20%</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hangingPunct="0">
                        <a:lnSpc>
                          <a:spcPct val="115000"/>
                        </a:lnSpc>
                      </a:pPr>
                      <a:r>
                        <a:rPr lang="el-GR" sz="1000" dirty="0">
                          <a:effectLst/>
                          <a:latin typeface="Arial" panose="020B0604020202020204" pitchFamily="34" charset="0"/>
                          <a:ea typeface="Calibri" panose="020F0502020204030204" pitchFamily="34" charset="0"/>
                          <a:cs typeface="Times New Roman" panose="02020603050405020304" pitchFamily="18" charset="0"/>
                        </a:rPr>
                        <a:t>Τουλάχιστον τέσσερις συμμετοχές με εθνική ομάδα αθλοπαιδιών σε Διεθνείς Αγώνες με συμμετοχή στον αγώνα</a:t>
                      </a:r>
                      <a:endParaRPr lang="en-GB"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88215341"/>
                  </a:ext>
                </a:extLst>
              </a:tr>
            </a:tbl>
          </a:graphicData>
        </a:graphic>
      </p:graphicFrame>
      <p:sp>
        <p:nvSpPr>
          <p:cNvPr id="6" name="TextBox 5">
            <a:extLst>
              <a:ext uri="{FF2B5EF4-FFF2-40B4-BE49-F238E27FC236}">
                <a16:creationId xmlns:a16="http://schemas.microsoft.com/office/drawing/2014/main" id="{1294B3BA-FD77-4E7B-A2F9-44EE464FFBA9}"/>
              </a:ext>
            </a:extLst>
          </p:cNvPr>
          <p:cNvSpPr txBox="1"/>
          <p:nvPr/>
        </p:nvSpPr>
        <p:spPr>
          <a:xfrm>
            <a:off x="3845179" y="1625159"/>
            <a:ext cx="4197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prstClr val="black"/>
                </a:solidFill>
                <a:latin typeface="Arial Narrow" panose="020B0606020202030204" pitchFamily="34" charset="0"/>
              </a:rPr>
              <a:t>Πίνακας 1.2   (</a:t>
            </a:r>
            <a:r>
              <a:rPr kumimoji="0" lang="el-GR"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Β΄ κατηγορία Πριμοδότησης)</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 name="Slide Number Placeholder 1"/>
          <p:cNvSpPr>
            <a:spLocks noGrp="1"/>
          </p:cNvSpPr>
          <p:nvPr>
            <p:ph type="sldNum" sz="quarter" idx="12"/>
          </p:nvPr>
        </p:nvSpPr>
        <p:spPr/>
        <p:txBody>
          <a:bodyPr>
            <a:normAutofit fontScale="85000" lnSpcReduction="20000"/>
          </a:bodyPr>
          <a:lstStyle/>
          <a:p>
            <a:fld id="{86CB4B4D-7CA3-9044-876B-883B54F8677D}" type="slidenum">
              <a:rPr lang="en-US" kern="0" smtClean="0">
                <a:latin typeface="Calibri"/>
                <a:sym typeface="Calibri"/>
              </a:rPr>
              <a:pPr/>
              <a:t>9</a:t>
            </a:fld>
            <a:endParaRPr lang="en-US" kern="0" dirty="0">
              <a:latin typeface="Calibri"/>
              <a:sym typeface="Calibri"/>
            </a:endParaRPr>
          </a:p>
        </p:txBody>
      </p:sp>
      <p:pic>
        <p:nvPicPr>
          <p:cNvPr id="7" name="Picture 6">
            <a:extLst>
              <a:ext uri="{FF2B5EF4-FFF2-40B4-BE49-F238E27FC236}">
                <a16:creationId xmlns:a16="http://schemas.microsoft.com/office/drawing/2014/main" id="{E3DE0CEE-8921-2D47-A794-CE886BD9A7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239" y="88312"/>
            <a:ext cx="4343011" cy="1122252"/>
          </a:xfrm>
          <a:prstGeom prst="rect">
            <a:avLst/>
          </a:prstGeom>
        </p:spPr>
      </p:pic>
    </p:spTree>
    <p:extLst>
      <p:ext uri="{BB962C8B-B14F-4D97-AF65-F5344CB8AC3E}">
        <p14:creationId xmlns:p14="http://schemas.microsoft.com/office/powerpoint/2010/main" val="954931354"/>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2281</Words>
  <Application>Microsoft Office PowerPoint</Application>
  <PresentationFormat>Widescreen</PresentationFormat>
  <Paragraphs>436</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Narrow</vt:lpstr>
      <vt:lpstr>Calibri</vt:lpstr>
      <vt:lpstr>Cambria</vt:lpstr>
      <vt:lpstr>Century Gothic</vt:lpstr>
      <vt:lpstr>Times New Roman</vt:lpstr>
      <vt:lpstr>Tw Cen MT</vt:lpstr>
      <vt:lpstr>Verdana</vt:lpstr>
      <vt:lpstr>Wingdings</vt:lpstr>
      <vt:lpstr>Wingdings 2</vt:lpstr>
      <vt:lpstr>Median</vt:lpstr>
      <vt:lpstr> </vt:lpstr>
      <vt:lpstr>Τι θα συζητήσουμε σήμερα</vt:lpstr>
      <vt:lpstr>Πρακτική δοκιμασία (32)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ΠΡΟΣΟΧΗ! ΑΛΛΑΓΗ ΑΠΟ 2026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Φανή-Άννα Ποϊριάζη-Μαυρίδου</dc:creator>
  <cp:lastModifiedBy>plaisiogov352@outlook.com</cp:lastModifiedBy>
  <cp:revision>170</cp:revision>
  <cp:lastPrinted>2024-02-17T12:02:37Z</cp:lastPrinted>
  <dcterms:created xsi:type="dcterms:W3CDTF">2021-02-11T10:11:39Z</dcterms:created>
  <dcterms:modified xsi:type="dcterms:W3CDTF">2025-03-07T08:49:26Z</dcterms:modified>
</cp:coreProperties>
</file>